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12" r:id="rId2"/>
    <p:sldId id="404" r:id="rId3"/>
    <p:sldId id="405" r:id="rId4"/>
    <p:sldId id="406" r:id="rId5"/>
    <p:sldId id="407" r:id="rId6"/>
    <p:sldId id="408" r:id="rId7"/>
    <p:sldId id="410" r:id="rId8"/>
    <p:sldId id="411" r:id="rId9"/>
    <p:sldId id="412" r:id="rId10"/>
    <p:sldId id="413" r:id="rId11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520567-9A9A-4EC5-8131-FC005A1D1FD1}">
          <p14:sldIdLst>
            <p14:sldId id="312"/>
            <p14:sldId id="404"/>
            <p14:sldId id="405"/>
            <p14:sldId id="406"/>
            <p14:sldId id="407"/>
            <p14:sldId id="408"/>
            <p14:sldId id="410"/>
            <p14:sldId id="411"/>
            <p14:sldId id="412"/>
            <p14:sldId id="413"/>
          </p14:sldIdLst>
        </p14:section>
        <p14:section name="Приложения" id="{5C4E23BD-BFF8-4C6A-9D9A-75E786FA3DB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геенко" initials="М.В." lastIdx="3" clrIdx="0">
    <p:extLst>
      <p:ext uri="{19B8F6BF-5375-455C-9EA6-DF929625EA0E}">
        <p15:presenceInfo xmlns:p15="http://schemas.microsoft.com/office/powerpoint/2012/main" userId="Агеенко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26"/>
    <a:srgbClr val="FF9A00"/>
    <a:srgbClr val="FF9E18"/>
    <a:srgbClr val="8EB3FC"/>
    <a:srgbClr val="F3A23F"/>
    <a:srgbClr val="FFFFFF"/>
    <a:srgbClr val="727270"/>
    <a:srgbClr val="E6E6E6"/>
    <a:srgbClr val="C9C9C9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1"/>
  </p:normalViewPr>
  <p:slideViewPr>
    <p:cSldViewPr snapToGrid="0" snapToObjects="1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1" d="100"/>
          <a:sy n="131" d="100"/>
        </p:scale>
        <p:origin x="3656" y="192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9" y="1"/>
            <a:ext cx="2950475" cy="498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D1502B4B-88A7-EA45-AB61-57E1F945B9B2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7" tIns="45785" rIns="91567" bIns="4578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67" tIns="45785" rIns="91567" bIns="457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6"/>
            <a:ext cx="2950475" cy="49877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9" y="9442156"/>
            <a:ext cx="2950475" cy="49877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507E1F08-0010-E043-8101-C95C21BB8AD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09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(2 колон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10802937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3" y="2087852"/>
            <a:ext cx="5203394" cy="428523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6150409" y="2087851"/>
            <a:ext cx="5203392" cy="42859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(3 колон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10802937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3" y="2087852"/>
            <a:ext cx="3389182" cy="4285239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4219981" y="2087851"/>
            <a:ext cx="3389180" cy="42859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7889098" y="2087563"/>
            <a:ext cx="3389463" cy="42862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 noChangeAspect="1"/>
          </p:cNvSpPr>
          <p:nvPr>
            <p:ph type="pic" sz="quarter" idx="11"/>
          </p:nvPr>
        </p:nvSpPr>
        <p:spPr>
          <a:xfrm>
            <a:off x="6120000" y="0"/>
            <a:ext cx="6094688" cy="6863954"/>
          </a:xfrm>
          <a:custGeom>
            <a:avLst/>
            <a:gdLst>
              <a:gd name="connsiteX0" fmla="*/ 0 w 5998464"/>
              <a:gd name="connsiteY0" fmla="*/ 0 h 6858000"/>
              <a:gd name="connsiteX1" fmla="*/ 5998464 w 5998464"/>
              <a:gd name="connsiteY1" fmla="*/ 0 h 6858000"/>
              <a:gd name="connsiteX2" fmla="*/ 5998464 w 5998464"/>
              <a:gd name="connsiteY2" fmla="*/ 6858000 h 6858000"/>
              <a:gd name="connsiteX3" fmla="*/ 0 w 5998464"/>
              <a:gd name="connsiteY3" fmla="*/ 6858000 h 6858000"/>
              <a:gd name="connsiteX4" fmla="*/ 0 w 5998464"/>
              <a:gd name="connsiteY4" fmla="*/ 0 h 6858000"/>
              <a:gd name="connsiteX0" fmla="*/ 0 w 5998464"/>
              <a:gd name="connsiteY0" fmla="*/ 0 h 6858000"/>
              <a:gd name="connsiteX1" fmla="*/ 1706880 w 5998464"/>
              <a:gd name="connsiteY1" fmla="*/ 12192 h 6858000"/>
              <a:gd name="connsiteX2" fmla="*/ 5998464 w 5998464"/>
              <a:gd name="connsiteY2" fmla="*/ 0 h 6858000"/>
              <a:gd name="connsiteX3" fmla="*/ 5998464 w 5998464"/>
              <a:gd name="connsiteY3" fmla="*/ 6858000 h 6858000"/>
              <a:gd name="connsiteX4" fmla="*/ 0 w 5998464"/>
              <a:gd name="connsiteY4" fmla="*/ 6858000 h 6858000"/>
              <a:gd name="connsiteX5" fmla="*/ 0 w 5998464"/>
              <a:gd name="connsiteY5" fmla="*/ 0 h 6858000"/>
              <a:gd name="connsiteX0" fmla="*/ 12192 w 6010656"/>
              <a:gd name="connsiteY0" fmla="*/ 0 h 6858000"/>
              <a:gd name="connsiteX1" fmla="*/ 171907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2192 w 6010656"/>
              <a:gd name="connsiteY4" fmla="*/ 6858000 h 6858000"/>
              <a:gd name="connsiteX5" fmla="*/ 0 w 6010656"/>
              <a:gd name="connsiteY5" fmla="*/ 2365248 h 6858000"/>
              <a:gd name="connsiteX6" fmla="*/ 12192 w 6010656"/>
              <a:gd name="connsiteY6" fmla="*/ 0 h 6858000"/>
              <a:gd name="connsiteX0" fmla="*/ 12192 w 6010656"/>
              <a:gd name="connsiteY0" fmla="*/ 0 h 6858000"/>
              <a:gd name="connsiteX1" fmla="*/ 171907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170432 w 6010656"/>
              <a:gd name="connsiteY4" fmla="*/ 6833616 h 6858000"/>
              <a:gd name="connsiteX5" fmla="*/ 0 w 6010656"/>
              <a:gd name="connsiteY5" fmla="*/ 2365248 h 6858000"/>
              <a:gd name="connsiteX6" fmla="*/ 12192 w 6010656"/>
              <a:gd name="connsiteY6" fmla="*/ 0 h 6858000"/>
              <a:gd name="connsiteX0" fmla="*/ 207264 w 6010656"/>
              <a:gd name="connsiteY0" fmla="*/ 1475232 h 6858000"/>
              <a:gd name="connsiteX1" fmla="*/ 171907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170432 w 6010656"/>
              <a:gd name="connsiteY4" fmla="*/ 6833616 h 6858000"/>
              <a:gd name="connsiteX5" fmla="*/ 0 w 6010656"/>
              <a:gd name="connsiteY5" fmla="*/ 2365248 h 6858000"/>
              <a:gd name="connsiteX6" fmla="*/ 207264 w 6010656"/>
              <a:gd name="connsiteY6" fmla="*/ 1475232 h 6858000"/>
              <a:gd name="connsiteX0" fmla="*/ 207264 w 6010656"/>
              <a:gd name="connsiteY0" fmla="*/ 1475232 h 6858000"/>
              <a:gd name="connsiteX1" fmla="*/ 190195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170432 w 6010656"/>
              <a:gd name="connsiteY4" fmla="*/ 6833616 h 6858000"/>
              <a:gd name="connsiteX5" fmla="*/ 0 w 6010656"/>
              <a:gd name="connsiteY5" fmla="*/ 2365248 h 6858000"/>
              <a:gd name="connsiteX6" fmla="*/ 207264 w 6010656"/>
              <a:gd name="connsiteY6" fmla="*/ 1475232 h 6858000"/>
              <a:gd name="connsiteX0" fmla="*/ 207264 w 6010656"/>
              <a:gd name="connsiteY0" fmla="*/ 1475232 h 6858000"/>
              <a:gd name="connsiteX1" fmla="*/ 190195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170432 w 6010656"/>
              <a:gd name="connsiteY4" fmla="*/ 6833616 h 6858000"/>
              <a:gd name="connsiteX5" fmla="*/ 0 w 6010656"/>
              <a:gd name="connsiteY5" fmla="*/ 2365248 h 6858000"/>
              <a:gd name="connsiteX6" fmla="*/ 207264 w 6010656"/>
              <a:gd name="connsiteY6" fmla="*/ 1475232 h 6858000"/>
              <a:gd name="connsiteX0" fmla="*/ 207264 w 6010656"/>
              <a:gd name="connsiteY0" fmla="*/ 1475232 h 6858000"/>
              <a:gd name="connsiteX1" fmla="*/ 1901952 w 6010656"/>
              <a:gd name="connsiteY1" fmla="*/ 12192 h 6858000"/>
              <a:gd name="connsiteX2" fmla="*/ 6010656 w 6010656"/>
              <a:gd name="connsiteY2" fmla="*/ 0 h 6858000"/>
              <a:gd name="connsiteX3" fmla="*/ 6010656 w 6010656"/>
              <a:gd name="connsiteY3" fmla="*/ 6858000 h 6858000"/>
              <a:gd name="connsiteX4" fmla="*/ 1170432 w 6010656"/>
              <a:gd name="connsiteY4" fmla="*/ 6833616 h 6858000"/>
              <a:gd name="connsiteX5" fmla="*/ 0 w 6010656"/>
              <a:gd name="connsiteY5" fmla="*/ 2365248 h 6858000"/>
              <a:gd name="connsiteX6" fmla="*/ 207264 w 6010656"/>
              <a:gd name="connsiteY6" fmla="*/ 1475232 h 6858000"/>
              <a:gd name="connsiteX0" fmla="*/ 218170 w 6021562"/>
              <a:gd name="connsiteY0" fmla="*/ 1475232 h 6858000"/>
              <a:gd name="connsiteX1" fmla="*/ 1912858 w 6021562"/>
              <a:gd name="connsiteY1" fmla="*/ 12192 h 6858000"/>
              <a:gd name="connsiteX2" fmla="*/ 6021562 w 6021562"/>
              <a:gd name="connsiteY2" fmla="*/ 0 h 6858000"/>
              <a:gd name="connsiteX3" fmla="*/ 6021562 w 6021562"/>
              <a:gd name="connsiteY3" fmla="*/ 6858000 h 6858000"/>
              <a:gd name="connsiteX4" fmla="*/ 1181338 w 6021562"/>
              <a:gd name="connsiteY4" fmla="*/ 6833616 h 6858000"/>
              <a:gd name="connsiteX5" fmla="*/ 10906 w 6021562"/>
              <a:gd name="connsiteY5" fmla="*/ 2365248 h 6858000"/>
              <a:gd name="connsiteX6" fmla="*/ 218170 w 6021562"/>
              <a:gd name="connsiteY6" fmla="*/ 1475232 h 6858000"/>
              <a:gd name="connsiteX0" fmla="*/ 291296 w 6094688"/>
              <a:gd name="connsiteY0" fmla="*/ 1475232 h 6858000"/>
              <a:gd name="connsiteX1" fmla="*/ 1985984 w 6094688"/>
              <a:gd name="connsiteY1" fmla="*/ 12192 h 6858000"/>
              <a:gd name="connsiteX2" fmla="*/ 6094688 w 6094688"/>
              <a:gd name="connsiteY2" fmla="*/ 0 h 6858000"/>
              <a:gd name="connsiteX3" fmla="*/ 6094688 w 6094688"/>
              <a:gd name="connsiteY3" fmla="*/ 6858000 h 6858000"/>
              <a:gd name="connsiteX4" fmla="*/ 1254464 w 6094688"/>
              <a:gd name="connsiteY4" fmla="*/ 6833616 h 6858000"/>
              <a:gd name="connsiteX5" fmla="*/ 84032 w 6094688"/>
              <a:gd name="connsiteY5" fmla="*/ 2365248 h 6858000"/>
              <a:gd name="connsiteX6" fmla="*/ 291296 w 6094688"/>
              <a:gd name="connsiteY6" fmla="*/ 1475232 h 6858000"/>
              <a:gd name="connsiteX0" fmla="*/ 291296 w 6094688"/>
              <a:gd name="connsiteY0" fmla="*/ 1475232 h 6858000"/>
              <a:gd name="connsiteX1" fmla="*/ 1978896 w 6094688"/>
              <a:gd name="connsiteY1" fmla="*/ 5104 h 6858000"/>
              <a:gd name="connsiteX2" fmla="*/ 6094688 w 6094688"/>
              <a:gd name="connsiteY2" fmla="*/ 0 h 6858000"/>
              <a:gd name="connsiteX3" fmla="*/ 6094688 w 6094688"/>
              <a:gd name="connsiteY3" fmla="*/ 6858000 h 6858000"/>
              <a:gd name="connsiteX4" fmla="*/ 1254464 w 6094688"/>
              <a:gd name="connsiteY4" fmla="*/ 6833616 h 6858000"/>
              <a:gd name="connsiteX5" fmla="*/ 84032 w 6094688"/>
              <a:gd name="connsiteY5" fmla="*/ 2365248 h 6858000"/>
              <a:gd name="connsiteX6" fmla="*/ 291296 w 6094688"/>
              <a:gd name="connsiteY6" fmla="*/ 1475232 h 6858000"/>
              <a:gd name="connsiteX0" fmla="*/ 291296 w 6094688"/>
              <a:gd name="connsiteY0" fmla="*/ 1477217 h 6859985"/>
              <a:gd name="connsiteX1" fmla="*/ 1971808 w 6094688"/>
              <a:gd name="connsiteY1" fmla="*/ 0 h 6859985"/>
              <a:gd name="connsiteX2" fmla="*/ 6094688 w 6094688"/>
              <a:gd name="connsiteY2" fmla="*/ 1985 h 6859985"/>
              <a:gd name="connsiteX3" fmla="*/ 6094688 w 6094688"/>
              <a:gd name="connsiteY3" fmla="*/ 6859985 h 6859985"/>
              <a:gd name="connsiteX4" fmla="*/ 1254464 w 6094688"/>
              <a:gd name="connsiteY4" fmla="*/ 6835601 h 6859985"/>
              <a:gd name="connsiteX5" fmla="*/ 84032 w 6094688"/>
              <a:gd name="connsiteY5" fmla="*/ 2367233 h 6859985"/>
              <a:gd name="connsiteX6" fmla="*/ 291296 w 6094688"/>
              <a:gd name="connsiteY6" fmla="*/ 1477217 h 6859985"/>
              <a:gd name="connsiteX0" fmla="*/ 291296 w 6094688"/>
              <a:gd name="connsiteY0" fmla="*/ 1477217 h 6863954"/>
              <a:gd name="connsiteX1" fmla="*/ 1971808 w 6094688"/>
              <a:gd name="connsiteY1" fmla="*/ 0 h 6863954"/>
              <a:gd name="connsiteX2" fmla="*/ 6094688 w 6094688"/>
              <a:gd name="connsiteY2" fmla="*/ 1985 h 6863954"/>
              <a:gd name="connsiteX3" fmla="*/ 6094688 w 6094688"/>
              <a:gd name="connsiteY3" fmla="*/ 6859985 h 6863954"/>
              <a:gd name="connsiteX4" fmla="*/ 1247375 w 6094688"/>
              <a:gd name="connsiteY4" fmla="*/ 6863954 h 6863954"/>
              <a:gd name="connsiteX5" fmla="*/ 84032 w 6094688"/>
              <a:gd name="connsiteY5" fmla="*/ 2367233 h 6863954"/>
              <a:gd name="connsiteX6" fmla="*/ 291296 w 6094688"/>
              <a:gd name="connsiteY6" fmla="*/ 1477217 h 686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4688" h="6863954">
                <a:moveTo>
                  <a:pt x="291296" y="1477217"/>
                </a:moveTo>
                <a:lnTo>
                  <a:pt x="1971808" y="0"/>
                </a:lnTo>
                <a:lnTo>
                  <a:pt x="6094688" y="1985"/>
                </a:lnTo>
                <a:lnTo>
                  <a:pt x="6094688" y="6859985"/>
                </a:lnTo>
                <a:lnTo>
                  <a:pt x="1247375" y="6863954"/>
                </a:lnTo>
                <a:lnTo>
                  <a:pt x="84032" y="2367233"/>
                </a:lnTo>
                <a:cubicBezTo>
                  <a:pt x="-29760" y="2021793"/>
                  <a:pt x="-82592" y="1761697"/>
                  <a:pt x="291296" y="1477217"/>
                </a:cubicBezTo>
                <a:close/>
              </a:path>
            </a:pathLst>
          </a:custGeom>
          <a:solidFill>
            <a:srgbClr val="F3A23F"/>
          </a:solidFill>
        </p:spPr>
        <p:txBody>
          <a:bodyPr wrap="none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5228146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4" y="2087852"/>
            <a:ext cx="5228146" cy="42852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10802937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3" y="5230689"/>
            <a:ext cx="3389182" cy="1142401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4219981" y="5231219"/>
            <a:ext cx="3389180" cy="114259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7889098" y="5231142"/>
            <a:ext cx="3389463" cy="114267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550862" y="1690688"/>
            <a:ext cx="3389312" cy="33893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5"/>
          <p:cNvSpPr>
            <a:spLocks noGrp="1"/>
          </p:cNvSpPr>
          <p:nvPr>
            <p:ph type="pic" sz="quarter" idx="14"/>
          </p:nvPr>
        </p:nvSpPr>
        <p:spPr>
          <a:xfrm>
            <a:off x="4219980" y="1690688"/>
            <a:ext cx="3389312" cy="33893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5"/>
          <p:cNvSpPr>
            <a:spLocks noGrp="1"/>
          </p:cNvSpPr>
          <p:nvPr>
            <p:ph type="pic" sz="quarter" idx="15"/>
          </p:nvPr>
        </p:nvSpPr>
        <p:spPr>
          <a:xfrm>
            <a:off x="7889097" y="1690688"/>
            <a:ext cx="3389312" cy="33893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/>
          <p:cNvSpPr/>
          <p:nvPr userDrawn="1"/>
        </p:nvSpPr>
        <p:spPr>
          <a:xfrm>
            <a:off x="0" y="0"/>
            <a:ext cx="12192000" cy="5388490"/>
          </a:xfrm>
          <a:custGeom>
            <a:avLst/>
            <a:gdLst>
              <a:gd name="connsiteX0" fmla="*/ 0 w 12192000"/>
              <a:gd name="connsiteY0" fmla="*/ 0 h 3572540"/>
              <a:gd name="connsiteX1" fmla="*/ 12192000 w 12192000"/>
              <a:gd name="connsiteY1" fmla="*/ 0 h 3572540"/>
              <a:gd name="connsiteX2" fmla="*/ 12192000 w 12192000"/>
              <a:gd name="connsiteY2" fmla="*/ 3572540 h 3572540"/>
              <a:gd name="connsiteX3" fmla="*/ 0 w 12192000"/>
              <a:gd name="connsiteY3" fmla="*/ 3572540 h 3572540"/>
              <a:gd name="connsiteX4" fmla="*/ 0 w 12192000"/>
              <a:gd name="connsiteY4" fmla="*/ 0 h 3572540"/>
              <a:gd name="connsiteX0" fmla="*/ 0 w 12255795"/>
              <a:gd name="connsiteY0" fmla="*/ 0 h 3572540"/>
              <a:gd name="connsiteX1" fmla="*/ 12192000 w 12255795"/>
              <a:gd name="connsiteY1" fmla="*/ 0 h 3572540"/>
              <a:gd name="connsiteX2" fmla="*/ 12255795 w 12255795"/>
              <a:gd name="connsiteY2" fmla="*/ 2137145 h 3572540"/>
              <a:gd name="connsiteX3" fmla="*/ 0 w 12255795"/>
              <a:gd name="connsiteY3" fmla="*/ 3572540 h 3572540"/>
              <a:gd name="connsiteX4" fmla="*/ 0 w 12255795"/>
              <a:gd name="connsiteY4" fmla="*/ 0 h 3572540"/>
              <a:gd name="connsiteX0" fmla="*/ 0 w 12192000"/>
              <a:gd name="connsiteY0" fmla="*/ 0 h 3572540"/>
              <a:gd name="connsiteX1" fmla="*/ 12192000 w 12192000"/>
              <a:gd name="connsiteY1" fmla="*/ 0 h 3572540"/>
              <a:gd name="connsiteX2" fmla="*/ 12192000 w 12192000"/>
              <a:gd name="connsiteY2" fmla="*/ 2977117 h 3572540"/>
              <a:gd name="connsiteX3" fmla="*/ 0 w 12192000"/>
              <a:gd name="connsiteY3" fmla="*/ 3572540 h 3572540"/>
              <a:gd name="connsiteX4" fmla="*/ 0 w 12192000"/>
              <a:gd name="connsiteY4" fmla="*/ 0 h 3572540"/>
              <a:gd name="connsiteX0" fmla="*/ 0 w 12192000"/>
              <a:gd name="connsiteY0" fmla="*/ 0 h 3572540"/>
              <a:gd name="connsiteX1" fmla="*/ 12192000 w 12192000"/>
              <a:gd name="connsiteY1" fmla="*/ 0 h 3572540"/>
              <a:gd name="connsiteX2" fmla="*/ 12192000 w 12192000"/>
              <a:gd name="connsiteY2" fmla="*/ 2977117 h 3572540"/>
              <a:gd name="connsiteX3" fmla="*/ 3583172 w 12192000"/>
              <a:gd name="connsiteY3" fmla="*/ 3402419 h 3572540"/>
              <a:gd name="connsiteX4" fmla="*/ 0 w 12192000"/>
              <a:gd name="connsiteY4" fmla="*/ 3572540 h 3572540"/>
              <a:gd name="connsiteX5" fmla="*/ 0 w 12192000"/>
              <a:gd name="connsiteY5" fmla="*/ 0 h 3572540"/>
              <a:gd name="connsiteX0" fmla="*/ 0 w 12192000"/>
              <a:gd name="connsiteY0" fmla="*/ 0 h 4912242"/>
              <a:gd name="connsiteX1" fmla="*/ 12192000 w 12192000"/>
              <a:gd name="connsiteY1" fmla="*/ 0 h 4912242"/>
              <a:gd name="connsiteX2" fmla="*/ 12192000 w 12192000"/>
              <a:gd name="connsiteY2" fmla="*/ 2977117 h 4912242"/>
              <a:gd name="connsiteX3" fmla="*/ 1307805 w 12192000"/>
              <a:gd name="connsiteY3" fmla="*/ 4912242 h 4912242"/>
              <a:gd name="connsiteX4" fmla="*/ 0 w 12192000"/>
              <a:gd name="connsiteY4" fmla="*/ 3572540 h 4912242"/>
              <a:gd name="connsiteX5" fmla="*/ 0 w 12192000"/>
              <a:gd name="connsiteY5" fmla="*/ 0 h 4912242"/>
              <a:gd name="connsiteX0" fmla="*/ 0 w 12192000"/>
              <a:gd name="connsiteY0" fmla="*/ 0 h 4912242"/>
              <a:gd name="connsiteX1" fmla="*/ 12192000 w 12192000"/>
              <a:gd name="connsiteY1" fmla="*/ 0 h 4912242"/>
              <a:gd name="connsiteX2" fmla="*/ 12192000 w 12192000"/>
              <a:gd name="connsiteY2" fmla="*/ 2977117 h 4912242"/>
              <a:gd name="connsiteX3" fmla="*/ 3327991 w 12192000"/>
              <a:gd name="connsiteY3" fmla="*/ 4572000 h 4912242"/>
              <a:gd name="connsiteX4" fmla="*/ 1307805 w 12192000"/>
              <a:gd name="connsiteY4" fmla="*/ 4912242 h 4912242"/>
              <a:gd name="connsiteX5" fmla="*/ 0 w 12192000"/>
              <a:gd name="connsiteY5" fmla="*/ 3572540 h 4912242"/>
              <a:gd name="connsiteX6" fmla="*/ 0 w 12192000"/>
              <a:gd name="connsiteY6" fmla="*/ 0 h 4912242"/>
              <a:gd name="connsiteX0" fmla="*/ 0 w 12192000"/>
              <a:gd name="connsiteY0" fmla="*/ 0 h 5295014"/>
              <a:gd name="connsiteX1" fmla="*/ 12192000 w 12192000"/>
              <a:gd name="connsiteY1" fmla="*/ 0 h 5295014"/>
              <a:gd name="connsiteX2" fmla="*/ 12192000 w 12192000"/>
              <a:gd name="connsiteY2" fmla="*/ 2977117 h 5295014"/>
              <a:gd name="connsiteX3" fmla="*/ 2775098 w 12192000"/>
              <a:gd name="connsiteY3" fmla="*/ 5295014 h 5295014"/>
              <a:gd name="connsiteX4" fmla="*/ 1307805 w 12192000"/>
              <a:gd name="connsiteY4" fmla="*/ 4912242 h 5295014"/>
              <a:gd name="connsiteX5" fmla="*/ 0 w 12192000"/>
              <a:gd name="connsiteY5" fmla="*/ 3572540 h 5295014"/>
              <a:gd name="connsiteX6" fmla="*/ 0 w 12192000"/>
              <a:gd name="connsiteY6" fmla="*/ 0 h 5295014"/>
              <a:gd name="connsiteX0" fmla="*/ 0 w 12192000"/>
              <a:gd name="connsiteY0" fmla="*/ 0 h 5357486"/>
              <a:gd name="connsiteX1" fmla="*/ 12192000 w 12192000"/>
              <a:gd name="connsiteY1" fmla="*/ 0 h 5357486"/>
              <a:gd name="connsiteX2" fmla="*/ 12192000 w 12192000"/>
              <a:gd name="connsiteY2" fmla="*/ 2977117 h 5357486"/>
              <a:gd name="connsiteX3" fmla="*/ 2775098 w 12192000"/>
              <a:gd name="connsiteY3" fmla="*/ 5295014 h 5357486"/>
              <a:gd name="connsiteX4" fmla="*/ 1307805 w 12192000"/>
              <a:gd name="connsiteY4" fmla="*/ 4912242 h 5357486"/>
              <a:gd name="connsiteX5" fmla="*/ 0 w 12192000"/>
              <a:gd name="connsiteY5" fmla="*/ 3572540 h 5357486"/>
              <a:gd name="connsiteX6" fmla="*/ 0 w 12192000"/>
              <a:gd name="connsiteY6" fmla="*/ 0 h 5357486"/>
              <a:gd name="connsiteX0" fmla="*/ 0 w 12192000"/>
              <a:gd name="connsiteY0" fmla="*/ 0 h 5393980"/>
              <a:gd name="connsiteX1" fmla="*/ 12192000 w 12192000"/>
              <a:gd name="connsiteY1" fmla="*/ 0 h 5393980"/>
              <a:gd name="connsiteX2" fmla="*/ 12192000 w 12192000"/>
              <a:gd name="connsiteY2" fmla="*/ 2977117 h 5393980"/>
              <a:gd name="connsiteX3" fmla="*/ 2775098 w 12192000"/>
              <a:gd name="connsiteY3" fmla="*/ 5295014 h 5393980"/>
              <a:gd name="connsiteX4" fmla="*/ 1307805 w 12192000"/>
              <a:gd name="connsiteY4" fmla="*/ 4912242 h 5393980"/>
              <a:gd name="connsiteX5" fmla="*/ 0 w 12192000"/>
              <a:gd name="connsiteY5" fmla="*/ 3572540 h 5393980"/>
              <a:gd name="connsiteX6" fmla="*/ 0 w 12192000"/>
              <a:gd name="connsiteY6" fmla="*/ 0 h 5393980"/>
              <a:gd name="connsiteX0" fmla="*/ 0 w 12192000"/>
              <a:gd name="connsiteY0" fmla="*/ 0 h 5388490"/>
              <a:gd name="connsiteX1" fmla="*/ 12192000 w 12192000"/>
              <a:gd name="connsiteY1" fmla="*/ 0 h 5388490"/>
              <a:gd name="connsiteX2" fmla="*/ 12192000 w 12192000"/>
              <a:gd name="connsiteY2" fmla="*/ 2977117 h 5388490"/>
              <a:gd name="connsiteX3" fmla="*/ 2775098 w 12192000"/>
              <a:gd name="connsiteY3" fmla="*/ 5295014 h 5388490"/>
              <a:gd name="connsiteX4" fmla="*/ 1307805 w 12192000"/>
              <a:gd name="connsiteY4" fmla="*/ 4912242 h 5388490"/>
              <a:gd name="connsiteX5" fmla="*/ 0 w 12192000"/>
              <a:gd name="connsiteY5" fmla="*/ 3572540 h 5388490"/>
              <a:gd name="connsiteX6" fmla="*/ 0 w 12192000"/>
              <a:gd name="connsiteY6" fmla="*/ 0 h 53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88490">
                <a:moveTo>
                  <a:pt x="0" y="0"/>
                </a:moveTo>
                <a:lnTo>
                  <a:pt x="12192000" y="0"/>
                </a:lnTo>
                <a:lnTo>
                  <a:pt x="12192000" y="2977117"/>
                </a:lnTo>
                <a:lnTo>
                  <a:pt x="2775098" y="5295014"/>
                </a:lnTo>
                <a:cubicBezTo>
                  <a:pt x="1935126" y="5528930"/>
                  <a:pt x="1711843" y="5295014"/>
                  <a:pt x="1307805" y="4912242"/>
                </a:cubicBezTo>
                <a:lnTo>
                  <a:pt x="0" y="3572540"/>
                </a:lnTo>
                <a:lnTo>
                  <a:pt x="0" y="0"/>
                </a:lnTo>
                <a:close/>
              </a:path>
            </a:pathLst>
          </a:custGeom>
          <a:solidFill>
            <a:srgbClr val="FF9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2" y="549276"/>
            <a:ext cx="6003637" cy="9839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" y="1771916"/>
            <a:ext cx="6016192" cy="1357367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998922" y="6177740"/>
            <a:ext cx="6390167" cy="337144"/>
          </a:xfrm>
        </p:spPr>
        <p:txBody>
          <a:bodyPr tIns="0"/>
          <a:lstStyle>
            <a:lvl1pPr>
              <a:defRPr sz="1200"/>
            </a:lvl1pPr>
          </a:lstStyle>
          <a:p>
            <a:pPr lvl="0"/>
            <a:r>
              <a:rPr lang="ru-RU" dirty="0"/>
              <a:t>Департамент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5" y="6177741"/>
            <a:ext cx="1299202" cy="334963"/>
          </a:xfrm>
        </p:spPr>
        <p:txBody>
          <a:bodyPr tIns="0"/>
          <a:lstStyle>
            <a:lvl1pPr>
              <a:defRPr sz="1200" baseline="0"/>
            </a:lvl1pPr>
          </a:lstStyle>
          <a:p>
            <a:r>
              <a:rPr lang="ru-RU" dirty="0"/>
              <a:t>26 Марта 2018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347">
          <p15:clr>
            <a:srgbClr val="FBAE40"/>
          </p15:clr>
        </p15:guide>
        <p15:guide id="3" pos="7310">
          <p15:clr>
            <a:srgbClr val="FBAE40"/>
          </p15:clr>
        </p15:guide>
        <p15:guide id="4" orient="horz" pos="1117">
          <p15:clr>
            <a:srgbClr val="FBAE40"/>
          </p15:clr>
        </p15:guide>
        <p15:guide id="5" orient="horz" pos="3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+ фото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3490"/>
            <a:ext cx="12192000" cy="39166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2" y="549276"/>
            <a:ext cx="6003637" cy="9839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" y="1771916"/>
            <a:ext cx="6016192" cy="1357367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998922" y="6177740"/>
            <a:ext cx="6315739" cy="337144"/>
          </a:xfrm>
        </p:spPr>
        <p:txBody>
          <a:bodyPr tIns="0"/>
          <a:lstStyle>
            <a:lvl1pPr>
              <a:defRPr sz="1200"/>
            </a:lvl1pPr>
          </a:lstStyle>
          <a:p>
            <a:pPr lvl="0"/>
            <a:r>
              <a:rPr lang="ru-RU" dirty="0"/>
              <a:t>Департамент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5" y="6177741"/>
            <a:ext cx="1299202" cy="334963"/>
          </a:xfrm>
        </p:spPr>
        <p:txBody>
          <a:bodyPr tIns="0"/>
          <a:lstStyle>
            <a:lvl1pPr>
              <a:defRPr sz="1200" baseline="0"/>
            </a:lvl1pPr>
          </a:lstStyle>
          <a:p>
            <a:r>
              <a:rPr lang="ru-RU" dirty="0"/>
              <a:t>26 Марта 2018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bg>
      <p:bgPr>
        <a:solidFill>
          <a:srgbClr val="FF9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2" y="2168526"/>
            <a:ext cx="6003637" cy="98894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" y="3396150"/>
            <a:ext cx="6016192" cy="1357367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+ фото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2" y="2168526"/>
            <a:ext cx="6003637" cy="98894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" y="3396150"/>
            <a:ext cx="6016192" cy="1357367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+ текст">
    <p:bg>
      <p:bgPr>
        <a:solidFill>
          <a:srgbClr val="FF9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3" y="526473"/>
            <a:ext cx="7161502" cy="4017818"/>
          </a:xfrm>
          <a:prstGeom prst="rect">
            <a:avLst/>
          </a:prstGeom>
        </p:spPr>
        <p:txBody>
          <a:bodyPr bIns="216000" anchor="b">
            <a:noAutofit/>
          </a:bodyPr>
          <a:lstStyle>
            <a:lvl1pPr algn="l"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Большой текст, тезис, цитата или что-то еще. Фото меняется через формат фона (правая кнопка мыши)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45" y="4545013"/>
            <a:ext cx="1304636" cy="252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63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 + текс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0863" y="729674"/>
            <a:ext cx="7161502" cy="3814618"/>
          </a:xfrm>
          <a:prstGeom prst="rect">
            <a:avLst/>
          </a:prstGeom>
        </p:spPr>
        <p:txBody>
          <a:bodyPr bIns="216000" anchor="b">
            <a:noAutofit/>
          </a:bodyPr>
          <a:lstStyle>
            <a:lvl1pPr algn="l"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Большой текст, тезис, цитата или что-то еще. Фото меняется через формат фона (правая кнопка мыши)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45" y="4544291"/>
            <a:ext cx="1304636" cy="252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454" y="5999861"/>
            <a:ext cx="2461876" cy="45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63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pos="731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7471474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4" y="2087852"/>
            <a:ext cx="7471474" cy="42852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акциден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628074"/>
            <a:ext cx="7519250" cy="106261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50864" y="3827721"/>
            <a:ext cx="7519250" cy="254536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1828800"/>
            <a:ext cx="7519250" cy="1754372"/>
          </a:xfrm>
        </p:spPr>
        <p:txBody>
          <a:bodyPr/>
          <a:lstStyle>
            <a:lvl1pPr>
              <a:defRPr sz="2400" i="1">
                <a:solidFill>
                  <a:srgbClr val="FF9E18"/>
                </a:solidFill>
              </a:defRPr>
            </a:lvl1pPr>
          </a:lstStyle>
          <a:p>
            <a:pPr lvl="0"/>
            <a:r>
              <a:rPr lang="ru-RU" dirty="0"/>
              <a:t>Большой текст, тезис, цитата </a:t>
            </a:r>
            <a:br>
              <a:rPr lang="ru-RU" dirty="0"/>
            </a:br>
            <a:r>
              <a:rPr lang="ru-RU" dirty="0"/>
              <a:t>или что-то еще.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2" y="529949"/>
            <a:ext cx="10515600" cy="12956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Слайд с заголовком и текстом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16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3" r:id="rId4"/>
    <p:sldLayoutId id="2147483652" r:id="rId5"/>
    <p:sldLayoutId id="2147483656" r:id="rId6"/>
    <p:sldLayoutId id="2147483655" r:id="rId7"/>
    <p:sldLayoutId id="2147483650" r:id="rId8"/>
    <p:sldLayoutId id="2147483662" r:id="rId9"/>
    <p:sldLayoutId id="2147483657" r:id="rId10"/>
    <p:sldLayoutId id="2147483658" r:id="rId11"/>
    <p:sldLayoutId id="2147483659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11" rtl="0" eaLnBrk="1" latinLnBrk="0" hangingPunct="1">
        <a:lnSpc>
          <a:spcPct val="90000"/>
        </a:lnSpc>
        <a:spcBef>
          <a:spcPts val="1001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  <a:lvl2pPr marL="457206" indent="0" algn="l" defTabSz="914411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2pPr>
      <a:lvl3pPr marL="914411" indent="0" algn="l" defTabSz="914411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3pPr>
      <a:lvl4pPr marL="1371617" indent="0" algn="l" defTabSz="914411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4pPr>
      <a:lvl5pPr marL="1828823" indent="0" algn="l" defTabSz="914411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vadrat-a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&#1083;&#1080;&#1084;&#1089;.&#1088;&#1092;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vadrat-a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&#1083;&#1080;&#1084;&#1089;.&#1088;&#1092;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060DE0-A5C3-4F32-B4AE-49347272D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0000" y="0"/>
            <a:ext cx="6094688" cy="6863954"/>
          </a:xfrm>
          <a:solidFill>
            <a:srgbClr val="FFD426"/>
          </a:solidFill>
        </p:spPr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EF0C2A-FE34-4073-BAD2-B71F65F3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2" y="208090"/>
            <a:ext cx="1209524" cy="609524"/>
          </a:xfrm>
          <a:prstGeom prst="rect">
            <a:avLst/>
          </a:prstGeom>
        </p:spPr>
      </p:pic>
      <p:sp>
        <p:nvSpPr>
          <p:cNvPr id="28" name="Подзаголовок 3">
            <a:extLst>
              <a:ext uri="{FF2B5EF4-FFF2-40B4-BE49-F238E27FC236}">
                <a16:creationId xmlns:a16="http://schemas.microsoft.com/office/drawing/2014/main" id="{84341E9F-0392-4CFF-BC1C-3FAA336BDA6A}"/>
              </a:ext>
            </a:extLst>
          </p:cNvPr>
          <p:cNvSpPr txBox="1">
            <a:spLocks/>
          </p:cNvSpPr>
          <p:nvPr/>
        </p:nvSpPr>
        <p:spPr>
          <a:xfrm>
            <a:off x="537767" y="1683847"/>
            <a:ext cx="5148313" cy="2657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6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11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17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23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Л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абораторная 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И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нформационная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М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енеджмент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С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истема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47C70BF-27E5-464E-90B4-4B536EBCA723}"/>
              </a:ext>
            </a:extLst>
          </p:cNvPr>
          <p:cNvSpPr/>
          <p:nvPr/>
        </p:nvSpPr>
        <p:spPr>
          <a:xfrm>
            <a:off x="9817363" y="5739445"/>
            <a:ext cx="20590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+7 (499)350 11 33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info@kvadrat-a.ru</a:t>
            </a:r>
            <a:endParaRPr lang="ru-RU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ru-RU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лимс.рф</a:t>
            </a:r>
            <a:endParaRPr lang="ru-RU" dirty="0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D6FA23F3-58D0-495B-B9CC-2C9055862862}"/>
              </a:ext>
            </a:extLst>
          </p:cNvPr>
          <p:cNvSpPr txBox="1">
            <a:spLocks/>
          </p:cNvSpPr>
          <p:nvPr/>
        </p:nvSpPr>
        <p:spPr>
          <a:xfrm>
            <a:off x="117022" y="5497384"/>
            <a:ext cx="4471393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Техническая поддержка </a:t>
            </a:r>
            <a:b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</a:br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Москва: +7 (499) 403 10 74 Екатеринбург: +7 (343) 202 10 43</a:t>
            </a:r>
            <a:b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</a:br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Минск: +375 (212) 54 60 60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59A59DE8-F9D7-4E4D-9C14-8A4C6D842D14}"/>
              </a:ext>
            </a:extLst>
          </p:cNvPr>
          <p:cNvSpPr txBox="1">
            <a:spLocks/>
          </p:cNvSpPr>
          <p:nvPr/>
        </p:nvSpPr>
        <p:spPr>
          <a:xfrm>
            <a:off x="6987839" y="1876089"/>
            <a:ext cx="4866101" cy="1528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4800" b="1" dirty="0">
                <a:ea typeface="ＭＳ Ｐゴシック" pitchFamily="34" charset="-128"/>
              </a:rPr>
            </a:br>
            <a:r>
              <a:rPr lang="ru-RU" altLang="ru-RU" sz="4800" b="1" dirty="0">
                <a:ea typeface="ＭＳ Ｐゴシック" pitchFamily="34" charset="-128"/>
              </a:rPr>
              <a:t>ЛИМС «Квадрат-А»</a:t>
            </a:r>
          </a:p>
        </p:txBody>
      </p:sp>
    </p:spTree>
    <p:extLst>
      <p:ext uri="{BB962C8B-B14F-4D97-AF65-F5344CB8AC3E}">
        <p14:creationId xmlns:p14="http://schemas.microsoft.com/office/powerpoint/2010/main" val="39962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060DE0-A5C3-4F32-B4AE-49347272D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0000" y="-22927"/>
            <a:ext cx="6094688" cy="6863954"/>
          </a:xfrm>
          <a:solidFill>
            <a:srgbClr val="FFD426"/>
          </a:solidFill>
        </p:spPr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EF0C2A-FE34-4073-BAD2-B71F65F3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2" y="208090"/>
            <a:ext cx="1209524" cy="609524"/>
          </a:xfrm>
          <a:prstGeom prst="rect">
            <a:avLst/>
          </a:prstGeom>
        </p:spPr>
      </p:pic>
      <p:sp>
        <p:nvSpPr>
          <p:cNvPr id="28" name="Подзаголовок 3">
            <a:extLst>
              <a:ext uri="{FF2B5EF4-FFF2-40B4-BE49-F238E27FC236}">
                <a16:creationId xmlns:a16="http://schemas.microsoft.com/office/drawing/2014/main" id="{84341E9F-0392-4CFF-BC1C-3FAA336BDA6A}"/>
              </a:ext>
            </a:extLst>
          </p:cNvPr>
          <p:cNvSpPr txBox="1">
            <a:spLocks/>
          </p:cNvSpPr>
          <p:nvPr/>
        </p:nvSpPr>
        <p:spPr>
          <a:xfrm>
            <a:off x="537767" y="1683847"/>
            <a:ext cx="5148313" cy="2657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6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11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17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23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Л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абораторная 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И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нформационная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М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енеджмент </a:t>
            </a:r>
          </a:p>
          <a:p>
            <a:pPr>
              <a:spcBef>
                <a:spcPts val="0"/>
              </a:spcBef>
            </a:pPr>
            <a:r>
              <a:rPr lang="ru-RU" altLang="ru-RU" sz="4400" dirty="0">
                <a:solidFill>
                  <a:srgbClr val="FFD426"/>
                </a:solidFill>
                <a:ea typeface="ＭＳ Ｐゴシック" pitchFamily="34" charset="-128"/>
              </a:rPr>
              <a:t>С</a:t>
            </a:r>
            <a:r>
              <a:rPr lang="ru-RU" altLang="ru-RU" sz="4400" dirty="0">
                <a:solidFill>
                  <a:schemeClr val="bg1"/>
                </a:solidFill>
                <a:ea typeface="ＭＳ Ｐゴシック" pitchFamily="34" charset="-128"/>
              </a:rPr>
              <a:t>истема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47C70BF-27E5-464E-90B4-4B536EBCA723}"/>
              </a:ext>
            </a:extLst>
          </p:cNvPr>
          <p:cNvSpPr/>
          <p:nvPr/>
        </p:nvSpPr>
        <p:spPr>
          <a:xfrm>
            <a:off x="9817363" y="5739445"/>
            <a:ext cx="20590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+7 (499)350 11 33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info@kvadrat-a.ru</a:t>
            </a:r>
            <a:endParaRPr lang="ru-RU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ru-RU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лимс.рф</a:t>
            </a:r>
            <a:endParaRPr lang="ru-RU" dirty="0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D6FA23F3-58D0-495B-B9CC-2C9055862862}"/>
              </a:ext>
            </a:extLst>
          </p:cNvPr>
          <p:cNvSpPr txBox="1">
            <a:spLocks/>
          </p:cNvSpPr>
          <p:nvPr/>
        </p:nvSpPr>
        <p:spPr>
          <a:xfrm>
            <a:off x="117022" y="5497384"/>
            <a:ext cx="4471393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Техническая поддержка </a:t>
            </a:r>
            <a:b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</a:br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Москва: +7 (499) 403 10 74 Екатеринбург: +7 (343) 202 10 43</a:t>
            </a:r>
            <a:b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</a:br>
            <a:r>
              <a:rPr lang="ru-RU" altLang="ru-RU" sz="1800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Минск: +375 (212) 54 60 60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59A59DE8-F9D7-4E4D-9C14-8A4C6D842D14}"/>
              </a:ext>
            </a:extLst>
          </p:cNvPr>
          <p:cNvSpPr txBox="1">
            <a:spLocks/>
          </p:cNvSpPr>
          <p:nvPr/>
        </p:nvSpPr>
        <p:spPr>
          <a:xfrm>
            <a:off x="7325899" y="208090"/>
            <a:ext cx="4866101" cy="1528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altLang="ru-RU" sz="4800" b="1" dirty="0">
                <a:ea typeface="ＭＳ Ｐゴシック" pitchFamily="34" charset="-128"/>
              </a:rPr>
            </a:br>
            <a:r>
              <a:rPr lang="ru-RU" altLang="ru-RU" sz="4800" b="1" dirty="0">
                <a:ea typeface="ＭＳ Ｐゴシック" pitchFamily="34" charset="-128"/>
              </a:rPr>
              <a:t>ЛИМС «Квадрат-А»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8925389-13CC-4D4A-A8FA-F731E1807111}"/>
              </a:ext>
            </a:extLst>
          </p:cNvPr>
          <p:cNvSpPr txBox="1">
            <a:spLocks/>
          </p:cNvSpPr>
          <p:nvPr/>
        </p:nvSpPr>
        <p:spPr>
          <a:xfrm>
            <a:off x="6570472" y="2403515"/>
            <a:ext cx="5892800" cy="2484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b="1" dirty="0">
                <a:ea typeface="ＭＳ Ｐゴシック" pitchFamily="34" charset="-128"/>
              </a:rPr>
              <a:t>Агеенко Михаил Валерьевич</a:t>
            </a:r>
          </a:p>
          <a:p>
            <a:r>
              <a:rPr lang="ru-RU" altLang="ru-RU" sz="4800" b="1" dirty="0">
                <a:ea typeface="ＭＳ Ｐゴシック" pitchFamily="34" charset="-128"/>
              </a:rPr>
              <a:t>+7 929 501 10 00</a:t>
            </a:r>
          </a:p>
          <a:p>
            <a:r>
              <a:rPr lang="en-US" altLang="ru-RU" sz="2800" b="1" dirty="0">
                <a:ea typeface="ＭＳ Ｐゴシック" pitchFamily="34" charset="-128"/>
              </a:rPr>
              <a:t>mikhail.ageenko@kvadrat-a.ru</a:t>
            </a:r>
            <a:endParaRPr lang="ru-RU" altLang="ru-RU" sz="2800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77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9C8F2C6D-2A22-4EF3-9F99-6FAE45D1CAC6}"/>
              </a:ext>
            </a:extLst>
          </p:cNvPr>
          <p:cNvSpPr/>
          <p:nvPr/>
        </p:nvSpPr>
        <p:spPr>
          <a:xfrm>
            <a:off x="130514" y="5048860"/>
            <a:ext cx="1905792" cy="1681298"/>
          </a:xfrm>
          <a:prstGeom prst="roundRect">
            <a:avLst/>
          </a:prstGeom>
          <a:solidFill>
            <a:srgbClr val="72727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Файловая БД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0DEB460-EBBB-44C6-BF12-6047FEA343DB}"/>
              </a:ext>
            </a:extLst>
          </p:cNvPr>
          <p:cNvSpPr/>
          <p:nvPr/>
        </p:nvSpPr>
        <p:spPr>
          <a:xfrm>
            <a:off x="2120202" y="5283756"/>
            <a:ext cx="7269699" cy="1452637"/>
          </a:xfrm>
          <a:prstGeom prst="roundRect">
            <a:avLst/>
          </a:prstGeom>
          <a:solidFill>
            <a:srgbClr val="72727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СУБД</a:t>
            </a:r>
          </a:p>
        </p:txBody>
      </p: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id="{25D8D3D7-2E24-4C43-B87D-E137B8BFFAA4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91237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Масштабируемость и отказоустойчивость</a:t>
            </a:r>
          </a:p>
          <a:p>
            <a:r>
              <a:rPr lang="ru-RU" sz="1200" dirty="0">
                <a:solidFill>
                  <a:schemeClr val="tx1"/>
                </a:solidFill>
                <a:latin typeface="+mn-lt"/>
              </a:rPr>
              <a:t>За счет увеличения количества рабочих процессов, функционирующих на конкретном рабочем сервере, за счет увеличения количества рабочих серверов, входящих в состав кластера</a:t>
            </a:r>
          </a:p>
          <a:p>
            <a:endParaRPr lang="ru-RU" sz="1200" dirty="0">
              <a:solidFill>
                <a:schemeClr val="tx1"/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Работа кластера серверов под управлением различных операционных систем</a:t>
            </a:r>
          </a:p>
          <a:p>
            <a:r>
              <a:rPr lang="ru-RU" sz="1200" dirty="0">
                <a:solidFill>
                  <a:schemeClr val="tx1"/>
                </a:solidFill>
                <a:latin typeface="+mn-lt"/>
              </a:rPr>
              <a:t>Все процессы кластера серверов способны функционировать как под управлением операционной системы </a:t>
            </a:r>
            <a:r>
              <a:rPr lang="ru-RU" sz="1200" dirty="0" err="1">
                <a:solidFill>
                  <a:schemeClr val="tx1"/>
                </a:solidFill>
                <a:latin typeface="+mn-lt"/>
              </a:rPr>
              <a:t>Windows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, так и под управлением операционной системы </a:t>
            </a:r>
            <a:r>
              <a:rPr lang="ru-RU" sz="1200" dirty="0" err="1">
                <a:solidFill>
                  <a:schemeClr val="tx1"/>
                </a:solidFill>
                <a:latin typeface="+mn-lt"/>
              </a:rPr>
              <a:t>Linux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. Благодаря тому, что взаимодействие процессов между собой осуществляется по протоколу TCP/IP, в составе одного кластера могут присутствовать рабочие серверы с различными операционными системами.</a:t>
            </a:r>
          </a:p>
          <a:p>
            <a:endParaRPr lang="ru-RU" sz="1200" b="1" dirty="0">
              <a:solidFill>
                <a:schemeClr val="tx1"/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Удобство администрирования кластера серверов</a:t>
            </a:r>
          </a:p>
          <a:p>
            <a:r>
              <a:rPr lang="ru-RU" sz="1200" dirty="0">
                <a:solidFill>
                  <a:schemeClr val="tx1"/>
                </a:solidFill>
                <a:latin typeface="+mn-lt"/>
              </a:rPr>
              <a:t>В поставку системы входит утилита администрирования клиент-серверного варианта работы, позволяющая изменять состав кластера, управлять информационными базами, подключением пользователей, а также выполнять оперативный анализ транзакционных </a:t>
            </a:r>
            <a:r>
              <a:rPr lang="ru-RU" sz="1200" dirty="0" err="1">
                <a:solidFill>
                  <a:schemeClr val="tx1"/>
                </a:solidFill>
                <a:latin typeface="+mn-lt"/>
              </a:rPr>
              <a:t>болокировок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.</a:t>
            </a:r>
            <a:endParaRPr lang="ru-RU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9C408105-3808-4402-96A1-BF9D165F764F}"/>
              </a:ext>
            </a:extLst>
          </p:cNvPr>
          <p:cNvSpPr/>
          <p:nvPr/>
        </p:nvSpPr>
        <p:spPr>
          <a:xfrm>
            <a:off x="395283" y="5138583"/>
            <a:ext cx="1377161" cy="11346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en-US" sz="1400" b="1" dirty="0"/>
              <a:t>Windows /Linux</a:t>
            </a:r>
            <a:endParaRPr lang="ru-RU" sz="1400" b="1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20A9BD7-CFA0-4AB9-8921-7138945D1525}"/>
              </a:ext>
            </a:extLst>
          </p:cNvPr>
          <p:cNvSpPr/>
          <p:nvPr/>
        </p:nvSpPr>
        <p:spPr>
          <a:xfrm>
            <a:off x="4189741" y="5343885"/>
            <a:ext cx="5015794" cy="9683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en-US" sz="1400" b="1" dirty="0"/>
              <a:t>Windows / Linux</a:t>
            </a:r>
            <a:endParaRPr lang="ru-RU" sz="1400" b="1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1" y="-20097"/>
            <a:ext cx="9504218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b="1" dirty="0">
                <a:solidFill>
                  <a:srgbClr val="FFFFFF"/>
                </a:solidFill>
                <a:latin typeface="+mn-lt"/>
              </a:rPr>
              <a:t>Архитектура ЛИМС «Квадрат-А»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5AB42B7-9E5A-426B-AD75-BF2A7D6DC41A}"/>
              </a:ext>
            </a:extLst>
          </p:cNvPr>
          <p:cNvSpPr/>
          <p:nvPr/>
        </p:nvSpPr>
        <p:spPr>
          <a:xfrm>
            <a:off x="57045" y="899092"/>
            <a:ext cx="2475140" cy="17038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/>
              <a:t>Толстый клиент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68DC3B4-828C-4105-B964-74BF4C1FAB2E}"/>
              </a:ext>
            </a:extLst>
          </p:cNvPr>
          <p:cNvSpPr/>
          <p:nvPr/>
        </p:nvSpPr>
        <p:spPr>
          <a:xfrm>
            <a:off x="2655608" y="899093"/>
            <a:ext cx="1971241" cy="1703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400" b="1" dirty="0"/>
              <a:t>WEB-</a:t>
            </a:r>
            <a:r>
              <a:rPr lang="ru-RU" sz="1400" b="1" dirty="0"/>
              <a:t>сервер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369064E-C24D-464D-8E89-4C75232A1751}"/>
              </a:ext>
            </a:extLst>
          </p:cNvPr>
          <p:cNvSpPr/>
          <p:nvPr/>
        </p:nvSpPr>
        <p:spPr>
          <a:xfrm>
            <a:off x="733530" y="3096071"/>
            <a:ext cx="8567264" cy="15821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ru-RU" sz="1400" b="1" dirty="0"/>
              <a:t>Отказоустойчивый кластер серверов приложений с динамической балансировкой нагрузки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AFF98-0829-43E1-85D2-00BEBDA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018" y="5445850"/>
            <a:ext cx="1409774" cy="4956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48A0B-A9D7-495E-8E4E-8A090F51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584" y="5423129"/>
            <a:ext cx="1650067" cy="518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BBD03-6216-4B60-838C-8569BCC00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904" y="5412777"/>
            <a:ext cx="1043314" cy="518416"/>
          </a:xfrm>
          <a:prstGeom prst="rect">
            <a:avLst/>
          </a:prstGeom>
        </p:spPr>
      </p:pic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E7420CB-E5EE-4D3A-B0B3-40D95A3B5195}"/>
              </a:ext>
            </a:extLst>
          </p:cNvPr>
          <p:cNvSpPr/>
          <p:nvPr/>
        </p:nvSpPr>
        <p:spPr>
          <a:xfrm>
            <a:off x="2349497" y="5343885"/>
            <a:ext cx="1798296" cy="9625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en-US" sz="1400" b="1" dirty="0"/>
              <a:t>Windows</a:t>
            </a:r>
            <a:endParaRPr lang="ru-RU" sz="1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DA1A4C-B300-4316-868E-73E02AC19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608" y="5438306"/>
            <a:ext cx="1186739" cy="5517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418BA0-DCA4-434A-A0F7-D0B598E8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29" y="5206627"/>
            <a:ext cx="399686" cy="478445"/>
          </a:xfrm>
          <a:prstGeom prst="rect">
            <a:avLst/>
          </a:prstGeom>
        </p:spPr>
      </p:pic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12FABEB7-8EBF-459E-9D60-A24364FAD7C0}"/>
              </a:ext>
            </a:extLst>
          </p:cNvPr>
          <p:cNvSpPr/>
          <p:nvPr/>
        </p:nvSpPr>
        <p:spPr>
          <a:xfrm>
            <a:off x="930138" y="3152079"/>
            <a:ext cx="3605876" cy="11058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ru-RU" sz="1600" b="1" dirty="0"/>
              <a:t>Активный кластер серверов </a:t>
            </a:r>
            <a:r>
              <a:rPr lang="en-US" sz="1400" b="1" dirty="0"/>
              <a:t>Windows / Linux</a:t>
            </a:r>
            <a:endParaRPr lang="ru-RU" sz="1400" b="1" dirty="0"/>
          </a:p>
        </p:txBody>
      </p:sp>
      <p:sp>
        <p:nvSpPr>
          <p:cNvPr id="113" name="Прямоугольник: скругленные углы 112">
            <a:extLst>
              <a:ext uri="{FF2B5EF4-FFF2-40B4-BE49-F238E27FC236}">
                <a16:creationId xmlns:a16="http://schemas.microsoft.com/office/drawing/2014/main" id="{2BBBE463-7983-46A3-BFA5-B6AB3E4BC3B2}"/>
              </a:ext>
            </a:extLst>
          </p:cNvPr>
          <p:cNvSpPr/>
          <p:nvPr/>
        </p:nvSpPr>
        <p:spPr>
          <a:xfrm>
            <a:off x="5277922" y="3144327"/>
            <a:ext cx="3860350" cy="11136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ru-RU" sz="1600" b="1" dirty="0"/>
              <a:t>Резервный кластер серверов </a:t>
            </a:r>
            <a:r>
              <a:rPr lang="en-US" sz="1400" b="1" dirty="0"/>
              <a:t>Windows / Linux</a:t>
            </a:r>
            <a:endParaRPr lang="ru-RU" sz="14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D34645-652F-40AD-9986-C90F66727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523375" y="3231139"/>
            <a:ext cx="2481268" cy="462197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A166AD43-339F-478E-8834-E28A3E8DF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5811856" y="3211924"/>
            <a:ext cx="2792481" cy="462197"/>
          </a:xfrm>
          <a:prstGeom prst="rect">
            <a:avLst/>
          </a:prstGeom>
        </p:spPr>
      </p:pic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F8877709-9FCC-46A0-8FCF-28F51AB12E2D}"/>
              </a:ext>
            </a:extLst>
          </p:cNvPr>
          <p:cNvSpPr/>
          <p:nvPr/>
        </p:nvSpPr>
        <p:spPr>
          <a:xfrm>
            <a:off x="5240982" y="878870"/>
            <a:ext cx="4069708" cy="63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400" b="1" dirty="0"/>
              <a:t>Тонкий клиент (платформа 1С)</a:t>
            </a:r>
          </a:p>
        </p:txBody>
      </p: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7D5E9418-73E7-42EC-A22E-959494AFD49C}"/>
              </a:ext>
            </a:extLst>
          </p:cNvPr>
          <p:cNvSpPr/>
          <p:nvPr/>
        </p:nvSpPr>
        <p:spPr>
          <a:xfrm>
            <a:off x="5240982" y="1570894"/>
            <a:ext cx="4060049" cy="6535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en-US" sz="1400" b="1" dirty="0"/>
              <a:t>Web-</a:t>
            </a:r>
            <a:endParaRPr lang="ru-RU" sz="1400" b="1" dirty="0"/>
          </a:p>
          <a:p>
            <a:r>
              <a:rPr lang="ru-RU" sz="1400" b="1" dirty="0"/>
              <a:t>клиент</a:t>
            </a:r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BB6A29AC-D1F9-4490-8CFF-848E8AB213E7}"/>
              </a:ext>
            </a:extLst>
          </p:cNvPr>
          <p:cNvSpPr/>
          <p:nvPr/>
        </p:nvSpPr>
        <p:spPr>
          <a:xfrm>
            <a:off x="5240982" y="2307567"/>
            <a:ext cx="4050393" cy="6535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400" b="1" dirty="0"/>
              <a:t>Мобильные </a:t>
            </a:r>
          </a:p>
          <a:p>
            <a:r>
              <a:rPr lang="ru-RU" sz="1400" b="1" dirty="0"/>
              <a:t>приложения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81E37D-9EC2-4AC7-9AD3-9BBEDF97A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846" y="1298692"/>
            <a:ext cx="1605058" cy="5048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3D629D-6E1F-4896-A52D-2A221CE6D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6" y="1834391"/>
            <a:ext cx="1605057" cy="5979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2E87A4-5F32-4F4A-AF93-435D66149D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14" y="1365812"/>
            <a:ext cx="2236493" cy="960993"/>
          </a:xfrm>
          <a:prstGeom prst="rect">
            <a:avLst/>
          </a:prstGeom>
        </p:spPr>
      </p:pic>
      <p:sp>
        <p:nvSpPr>
          <p:cNvPr id="17" name="Стрелка: влево-вправо 16">
            <a:extLst>
              <a:ext uri="{FF2B5EF4-FFF2-40B4-BE49-F238E27FC236}">
                <a16:creationId xmlns:a16="http://schemas.microsoft.com/office/drawing/2014/main" id="{E39727E5-C5C3-4BB2-8345-8B1DAF84A22B}"/>
              </a:ext>
            </a:extLst>
          </p:cNvPr>
          <p:cNvSpPr/>
          <p:nvPr/>
        </p:nvSpPr>
        <p:spPr>
          <a:xfrm rot="16200000">
            <a:off x="-650676" y="3593234"/>
            <a:ext cx="2201266" cy="406378"/>
          </a:xfrm>
          <a:prstGeom prst="leftRightArrow">
            <a:avLst/>
          </a:prstGeom>
          <a:solidFill>
            <a:srgbClr val="FF9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трелка: влево-вправо 118">
            <a:extLst>
              <a:ext uri="{FF2B5EF4-FFF2-40B4-BE49-F238E27FC236}">
                <a16:creationId xmlns:a16="http://schemas.microsoft.com/office/drawing/2014/main" id="{7EB7F977-C33F-424B-AE8A-8F2746AF3FA1}"/>
              </a:ext>
            </a:extLst>
          </p:cNvPr>
          <p:cNvSpPr/>
          <p:nvPr/>
        </p:nvSpPr>
        <p:spPr>
          <a:xfrm rot="16200000">
            <a:off x="1441992" y="2765616"/>
            <a:ext cx="435398" cy="225511"/>
          </a:xfrm>
          <a:prstGeom prst="leftRightArrow">
            <a:avLst/>
          </a:prstGeom>
          <a:solidFill>
            <a:srgbClr val="FF9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: влево-вправо 119">
            <a:extLst>
              <a:ext uri="{FF2B5EF4-FFF2-40B4-BE49-F238E27FC236}">
                <a16:creationId xmlns:a16="http://schemas.microsoft.com/office/drawing/2014/main" id="{0752FC43-23DB-41EA-9314-06C88305F13F}"/>
              </a:ext>
            </a:extLst>
          </p:cNvPr>
          <p:cNvSpPr/>
          <p:nvPr/>
        </p:nvSpPr>
        <p:spPr>
          <a:xfrm rot="16200000">
            <a:off x="3371531" y="2748880"/>
            <a:ext cx="435398" cy="225511"/>
          </a:xfrm>
          <a:prstGeom prst="leftRightArrow">
            <a:avLst/>
          </a:prstGeom>
          <a:solidFill>
            <a:srgbClr val="FF9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: влево-вправо 120">
            <a:extLst>
              <a:ext uri="{FF2B5EF4-FFF2-40B4-BE49-F238E27FC236}">
                <a16:creationId xmlns:a16="http://schemas.microsoft.com/office/drawing/2014/main" id="{7759339C-EF08-48F0-B049-B6EE90A7D3DD}"/>
              </a:ext>
            </a:extLst>
          </p:cNvPr>
          <p:cNvSpPr/>
          <p:nvPr/>
        </p:nvSpPr>
        <p:spPr>
          <a:xfrm rot="10800000">
            <a:off x="4721688" y="1066528"/>
            <a:ext cx="435398" cy="225511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Стрелка: влево-вправо 121">
            <a:extLst>
              <a:ext uri="{FF2B5EF4-FFF2-40B4-BE49-F238E27FC236}">
                <a16:creationId xmlns:a16="http://schemas.microsoft.com/office/drawing/2014/main" id="{04ACB712-E491-4E6F-8DCF-5D18CFFCF6F0}"/>
              </a:ext>
            </a:extLst>
          </p:cNvPr>
          <p:cNvSpPr/>
          <p:nvPr/>
        </p:nvSpPr>
        <p:spPr>
          <a:xfrm rot="10800000">
            <a:off x="4757862" y="1708675"/>
            <a:ext cx="435398" cy="225511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: влево-вправо 122">
            <a:extLst>
              <a:ext uri="{FF2B5EF4-FFF2-40B4-BE49-F238E27FC236}">
                <a16:creationId xmlns:a16="http://schemas.microsoft.com/office/drawing/2014/main" id="{A6AB9019-505E-4BEE-B8B0-2AC3C9871C8E}"/>
              </a:ext>
            </a:extLst>
          </p:cNvPr>
          <p:cNvSpPr/>
          <p:nvPr/>
        </p:nvSpPr>
        <p:spPr>
          <a:xfrm rot="10800000">
            <a:off x="4737960" y="2374237"/>
            <a:ext cx="435398" cy="225511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Стрелка: влево-вправо 123">
            <a:extLst>
              <a:ext uri="{FF2B5EF4-FFF2-40B4-BE49-F238E27FC236}">
                <a16:creationId xmlns:a16="http://schemas.microsoft.com/office/drawing/2014/main" id="{D38FA719-F8DA-4E02-BAAF-7654D8096C8D}"/>
              </a:ext>
            </a:extLst>
          </p:cNvPr>
          <p:cNvSpPr/>
          <p:nvPr/>
        </p:nvSpPr>
        <p:spPr>
          <a:xfrm rot="10800000">
            <a:off x="4651652" y="3641128"/>
            <a:ext cx="560979" cy="335527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Стрелка: влево-вправо 124">
            <a:extLst>
              <a:ext uri="{FF2B5EF4-FFF2-40B4-BE49-F238E27FC236}">
                <a16:creationId xmlns:a16="http://schemas.microsoft.com/office/drawing/2014/main" id="{68E41716-75A4-4027-82DD-DA4FE5F91975}"/>
              </a:ext>
            </a:extLst>
          </p:cNvPr>
          <p:cNvSpPr/>
          <p:nvPr/>
        </p:nvSpPr>
        <p:spPr>
          <a:xfrm rot="16200000">
            <a:off x="2977947" y="4855696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Стрелка: влево-вправо 125">
            <a:extLst>
              <a:ext uri="{FF2B5EF4-FFF2-40B4-BE49-F238E27FC236}">
                <a16:creationId xmlns:a16="http://schemas.microsoft.com/office/drawing/2014/main" id="{36154E2C-E6FA-4A0D-9BBA-F436B986623A}"/>
              </a:ext>
            </a:extLst>
          </p:cNvPr>
          <p:cNvSpPr/>
          <p:nvPr/>
        </p:nvSpPr>
        <p:spPr>
          <a:xfrm rot="16200000">
            <a:off x="4712130" y="4860408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Стрелка: влево-вправо 126">
            <a:extLst>
              <a:ext uri="{FF2B5EF4-FFF2-40B4-BE49-F238E27FC236}">
                <a16:creationId xmlns:a16="http://schemas.microsoft.com/office/drawing/2014/main" id="{4ADEC13C-6655-49D7-85E0-EB92E08C98B9}"/>
              </a:ext>
            </a:extLst>
          </p:cNvPr>
          <p:cNvSpPr/>
          <p:nvPr/>
        </p:nvSpPr>
        <p:spPr>
          <a:xfrm rot="16200000">
            <a:off x="6256574" y="4851645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трелка: влево-вправо 127">
            <a:extLst>
              <a:ext uri="{FF2B5EF4-FFF2-40B4-BE49-F238E27FC236}">
                <a16:creationId xmlns:a16="http://schemas.microsoft.com/office/drawing/2014/main" id="{78D261D4-5DCA-4162-877C-68B6D2CC00E6}"/>
              </a:ext>
            </a:extLst>
          </p:cNvPr>
          <p:cNvSpPr/>
          <p:nvPr/>
        </p:nvSpPr>
        <p:spPr>
          <a:xfrm rot="16200000">
            <a:off x="8063168" y="4851644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70F0D4A-D283-45F6-BF55-73FA08F67F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6878" y="985058"/>
            <a:ext cx="1077935" cy="43030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A3C9361-381A-4C21-A8A0-76FE1E41C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4540" y="1646887"/>
            <a:ext cx="1032038" cy="45975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411EDAC-81AA-4D65-983A-E492E036DB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1034" y="1719500"/>
            <a:ext cx="1017479" cy="31026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F74D4D12-2E5B-42A7-B27C-BA80741129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6390" y="2405135"/>
            <a:ext cx="1031988" cy="42485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889EB18-CC77-4616-906E-4D0E814244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6132" y="1731458"/>
            <a:ext cx="934507" cy="298167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5A10BE95-7D95-45D8-B6C3-5820F885EF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0384" y="2394896"/>
            <a:ext cx="1509532" cy="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b="1" dirty="0">
                <a:solidFill>
                  <a:srgbClr val="FFFFFF"/>
                </a:solidFill>
                <a:latin typeface="+mn-lt"/>
              </a:rPr>
              <a:t>Подсистемы ЛИМС «Квадрат-А»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Управление пробами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+mn-lt"/>
              </a:rPr>
              <a:t>и образцами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регистрация, штрихкодирование;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складской учет;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прослеживаемость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Нормативно-справочная информация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методы, методики, рабочая документация;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контроль актуальности;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архив.</a:t>
            </a:r>
          </a:p>
          <a:p>
            <a:endParaRPr lang="ru-RU" sz="1200" b="1" dirty="0">
              <a:solidFill>
                <a:schemeClr val="tx1"/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Управление персоналом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контроль аттестации персонала;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контроль допусков персонала к методам, приборам и т.д.</a:t>
            </a:r>
          </a:p>
          <a:p>
            <a:endParaRPr lang="ru-RU" sz="1200" dirty="0">
              <a:solidFill>
                <a:schemeClr val="tx1"/>
              </a:solidFill>
              <a:latin typeface="+mn-lt"/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Управление оборудованием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подключение аналитического оборудования;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графики поверки, обслуживания СИ, ИО,ВО.</a:t>
            </a: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Учет материалов и реактивов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автоматизированный учет движения материалов и реактивов;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контроль сроков годности;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учет прекурсоров</a:t>
            </a: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Контроль качества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конфигурирование процедур КК;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автоматизированный КК;</a:t>
            </a: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Безопасность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разграничение прав доступа;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ролевая модель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контроль доступа на уровне записей.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6BA6BFF3-20DB-4E53-8551-9B23640EE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44" y="4570789"/>
            <a:ext cx="2345993" cy="1708313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DBA2E5C1-F9F7-45AE-A010-E76DB044D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4511959"/>
            <a:ext cx="2160700" cy="1751314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FE25F000-02CC-4568-885F-F48DF9EDC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4" y="4471513"/>
            <a:ext cx="1920240" cy="1731264"/>
          </a:xfrm>
          <a:prstGeom prst="rect">
            <a:avLst/>
          </a:prstGeom>
        </p:spPr>
      </p:pic>
      <p:sp>
        <p:nvSpPr>
          <p:cNvPr id="130" name="Text Box 3">
            <a:extLst>
              <a:ext uri="{FF2B5EF4-FFF2-40B4-BE49-F238E27FC236}">
                <a16:creationId xmlns:a16="http://schemas.microsoft.com/office/drawing/2014/main" id="{F1AEA4C5-0564-4677-88AA-216C922E3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818" y="788348"/>
            <a:ext cx="2327981" cy="338554"/>
          </a:xfrm>
          <a:prstGeom prst="rect">
            <a:avLst/>
          </a:prstGeom>
          <a:solidFill>
            <a:srgbClr val="FFD60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Безопасность</a:t>
            </a:r>
          </a:p>
        </p:txBody>
      </p:sp>
      <p:sp>
        <p:nvSpPr>
          <p:cNvPr id="131" name="Text Box 4">
            <a:extLst>
              <a:ext uri="{FF2B5EF4-FFF2-40B4-BE49-F238E27FC236}">
                <a16:creationId xmlns:a16="http://schemas.microsoft.com/office/drawing/2014/main" id="{A6100B07-7DE2-4271-B618-F824668C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811" y="784019"/>
            <a:ext cx="237936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Персонал</a:t>
            </a:r>
          </a:p>
        </p:txBody>
      </p:sp>
      <p:sp>
        <p:nvSpPr>
          <p:cNvPr id="135" name="Text Box 5">
            <a:extLst>
              <a:ext uri="{FF2B5EF4-FFF2-40B4-BE49-F238E27FC236}">
                <a16:creationId xmlns:a16="http://schemas.microsoft.com/office/drawing/2014/main" id="{70F9B8A0-9BE6-461F-A8EC-159CA6638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5" y="782748"/>
            <a:ext cx="237936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Образцы, пробы</a:t>
            </a:r>
          </a:p>
        </p:txBody>
      </p:sp>
      <p:sp>
        <p:nvSpPr>
          <p:cNvPr id="136" name="Text Box 6">
            <a:extLst>
              <a:ext uri="{FF2B5EF4-FFF2-40B4-BE49-F238E27FC236}">
                <a16:creationId xmlns:a16="http://schemas.microsoft.com/office/drawing/2014/main" id="{DF031E85-8066-4D30-86BD-1E9BFBE73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957" y="789858"/>
            <a:ext cx="2267680" cy="338554"/>
          </a:xfrm>
          <a:prstGeom prst="rect">
            <a:avLst/>
          </a:prstGeom>
          <a:solidFill>
            <a:srgbClr val="FFD60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Приборы</a:t>
            </a:r>
          </a:p>
        </p:txBody>
      </p:sp>
      <p:sp>
        <p:nvSpPr>
          <p:cNvPr id="137" name="Text Box 7">
            <a:extLst>
              <a:ext uri="{FF2B5EF4-FFF2-40B4-BE49-F238E27FC236}">
                <a16:creationId xmlns:a16="http://schemas.microsoft.com/office/drawing/2014/main" id="{F8674D97-5DC8-444E-90D3-C49515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980" y="6311521"/>
            <a:ext cx="2360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Отчетность</a:t>
            </a:r>
          </a:p>
          <a:p>
            <a:pPr algn="ctr" defTabSz="898525">
              <a:buFontTx/>
              <a:buNone/>
            </a:pPr>
            <a:endParaRPr lang="ru-RU" altLang="ru-RU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8" name="Text Box 8">
            <a:extLst>
              <a:ext uri="{FF2B5EF4-FFF2-40B4-BE49-F238E27FC236}">
                <a16:creationId xmlns:a16="http://schemas.microsoft.com/office/drawing/2014/main" id="{51DE66B2-BE73-4AB0-8DF2-92DA2E68E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152" y="6263799"/>
            <a:ext cx="2374827" cy="584775"/>
          </a:xfrm>
          <a:prstGeom prst="rect">
            <a:avLst/>
          </a:prstGeom>
          <a:solidFill>
            <a:srgbClr val="FFD60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ГСО и </a:t>
            </a:r>
          </a:p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реактивы</a:t>
            </a:r>
          </a:p>
        </p:txBody>
      </p:sp>
      <p:sp>
        <p:nvSpPr>
          <p:cNvPr id="139" name="Text Box 9">
            <a:extLst>
              <a:ext uri="{FF2B5EF4-FFF2-40B4-BE49-F238E27FC236}">
                <a16:creationId xmlns:a16="http://schemas.microsoft.com/office/drawing/2014/main" id="{3A505074-ACA3-48BB-9FF6-B06B8284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1113"/>
            <a:ext cx="2539106" cy="584775"/>
          </a:xfrm>
          <a:prstGeom prst="rect">
            <a:avLst/>
          </a:prstGeom>
          <a:solidFill>
            <a:srgbClr val="FFD60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Нормативно-справочная информация</a:t>
            </a:r>
          </a:p>
        </p:txBody>
      </p:sp>
      <p:sp>
        <p:nvSpPr>
          <p:cNvPr id="140" name="Text Box 8">
            <a:extLst>
              <a:ext uri="{FF2B5EF4-FFF2-40B4-BE49-F238E27FC236}">
                <a16:creationId xmlns:a16="http://schemas.microsoft.com/office/drawing/2014/main" id="{DA86C20B-2CFB-4E53-AE25-CE2F5AA19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106" y="6273225"/>
            <a:ext cx="2135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Контроль </a:t>
            </a:r>
          </a:p>
          <a:p>
            <a:pPr algn="ctr" defTabSz="898525">
              <a:buFontTx/>
              <a:buNone/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качества</a:t>
            </a:r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1FEDC512-F727-477A-9018-B8E629D6B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412"/>
            <a:ext cx="2423347" cy="1743307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38CD3377-5E4F-4B24-A8EB-1F282E42A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40" y="1121302"/>
            <a:ext cx="2338382" cy="1752622"/>
          </a:xfrm>
          <a:prstGeom prst="rect">
            <a:avLst/>
          </a:prstGeom>
        </p:spPr>
      </p:pic>
      <p:sp>
        <p:nvSpPr>
          <p:cNvPr id="143" name="Стрелка: изогнутая вправо 142">
            <a:extLst>
              <a:ext uri="{FF2B5EF4-FFF2-40B4-BE49-F238E27FC236}">
                <a16:creationId xmlns:a16="http://schemas.microsoft.com/office/drawing/2014/main" id="{4CE552A3-E4C1-4233-BFC5-7F87A3355ECF}"/>
              </a:ext>
            </a:extLst>
          </p:cNvPr>
          <p:cNvSpPr/>
          <p:nvPr/>
        </p:nvSpPr>
        <p:spPr>
          <a:xfrm>
            <a:off x="170015" y="2650944"/>
            <a:ext cx="4466776" cy="2172817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4262A8CB-9782-44AC-B227-A01AE645A2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61" y="1154992"/>
            <a:ext cx="2394296" cy="1752622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ECC94B13-D7CB-4E6D-9822-D44A279E3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17" y="1210370"/>
            <a:ext cx="2201949" cy="1690226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B4408874-D694-466C-A2CC-B8BA420B6B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06" y="4495617"/>
            <a:ext cx="2377767" cy="1767919"/>
          </a:xfrm>
          <a:prstGeom prst="rect">
            <a:avLst/>
          </a:prstGeom>
        </p:spPr>
      </p:pic>
      <p:sp>
        <p:nvSpPr>
          <p:cNvPr id="147" name="Стрелка: изогнутая влево 146">
            <a:extLst>
              <a:ext uri="{FF2B5EF4-FFF2-40B4-BE49-F238E27FC236}">
                <a16:creationId xmlns:a16="http://schemas.microsoft.com/office/drawing/2014/main" id="{641ABA9A-120E-442C-A9C7-A8E138C8F04A}"/>
              </a:ext>
            </a:extLst>
          </p:cNvPr>
          <p:cNvSpPr/>
          <p:nvPr/>
        </p:nvSpPr>
        <p:spPr>
          <a:xfrm flipV="1">
            <a:off x="4618130" y="2371392"/>
            <a:ext cx="4411505" cy="217281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8" name="Text Box 7">
            <a:extLst>
              <a:ext uri="{FF2B5EF4-FFF2-40B4-BE49-F238E27FC236}">
                <a16:creationId xmlns:a16="http://schemas.microsoft.com/office/drawing/2014/main" id="{49B63F32-3CB0-4050-9EFE-FB504A1C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88" y="3191687"/>
            <a:ext cx="2160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11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defTabSz="898525">
              <a:buFontTx/>
              <a:buNone/>
            </a:pPr>
            <a:r>
              <a:rPr lang="ru-RU" altLang="ru-RU" sz="4400" b="1" dirty="0">
                <a:solidFill>
                  <a:schemeClr val="tx1"/>
                </a:solidFill>
                <a:latin typeface="+mn-lt"/>
              </a:rPr>
              <a:t>ЛИМС</a:t>
            </a:r>
          </a:p>
        </p:txBody>
      </p:sp>
    </p:spTree>
    <p:extLst>
      <p:ext uri="{BB962C8B-B14F-4D97-AF65-F5344CB8AC3E}">
        <p14:creationId xmlns:p14="http://schemas.microsoft.com/office/powerpoint/2010/main" val="25272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1874EE5-2C1E-48ED-AB11-5A779274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18" y="4847711"/>
            <a:ext cx="3685840" cy="190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b="1" dirty="0">
                <a:solidFill>
                  <a:srgbClr val="FFFFFF"/>
                </a:solidFill>
                <a:latin typeface="+mn-lt"/>
              </a:rPr>
              <a:t>Приемка и регистрация проб, штрихкодирование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</a:rPr>
              <a:t>Штрихкодирование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применение различных материалов;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автоматизированное формирование кода;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считывание кода с помощью мобильных устройств.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Помощник регистрации проб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использование неограниченного кол-ва дополнительных реквизитов для проб;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автоматизированное заполнение реквизитов для большого числа  проб;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применение шаблонов регистрации проб.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автоматизированная регистрация проб по графику и шаблонам.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Импорт данных по пробам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настройка шаблонов регистрации проб из различных типов файлов;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импорт данных по пробам из различных информационных систем;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регистрация проб сторонними заказчиками через </a:t>
            </a:r>
            <a:r>
              <a:rPr lang="en-US" sz="1200" dirty="0">
                <a:solidFill>
                  <a:schemeClr val="tx1"/>
                </a:solidFill>
              </a:rPr>
              <a:t>Web-</a:t>
            </a:r>
            <a:r>
              <a:rPr lang="ru-RU" sz="1200" dirty="0">
                <a:solidFill>
                  <a:schemeClr val="tx1"/>
                </a:solidFill>
              </a:rPr>
              <a:t>интерфейс.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Наряд-заказ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автоматическое назначение методов, согласно видам проб, местам отбора, заказчикам;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печать сопроводительной документации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контроль правильности ввода данных.</a:t>
            </a:r>
          </a:p>
          <a:p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046F1A-4700-4AC9-A9B5-6A5AD92D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9" y="973263"/>
            <a:ext cx="5385858" cy="3980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ADEB9C-1EF4-40DC-8A2A-1185BE3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748" y="963085"/>
            <a:ext cx="1815100" cy="3211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B1CEA90-8E36-4773-907D-BEEFD4AE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4" y="5235269"/>
            <a:ext cx="1617618" cy="12989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E5034AB-FD73-4404-B16F-628B6EB3F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150" y="864483"/>
            <a:ext cx="1314549" cy="13112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92EEECA-C952-46ED-B7C7-55BB92E08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565101" y="2813973"/>
            <a:ext cx="1720646" cy="5816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9A65DB-1F42-44CA-81E2-B4107A13F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5400" y="4033901"/>
            <a:ext cx="1314549" cy="10341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2C8114-20B7-4A63-8ACD-1C83F8E43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224" y="5163327"/>
            <a:ext cx="1540569" cy="15877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66B9904-5CF8-4A66-B944-D7F578A78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3902" y="4411697"/>
            <a:ext cx="1840830" cy="22038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46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9C309-344A-4C5E-861A-65F04034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0" y="3360359"/>
            <a:ext cx="4907565" cy="3357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E264A-D9E0-40A8-B004-949F42DF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915" y="1352734"/>
            <a:ext cx="2519669" cy="4873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dirty="0">
                <a:solidFill>
                  <a:srgbClr val="FFFFFF"/>
                </a:solidFill>
              </a:rPr>
              <a:t>Проведение анализа, методы, рабочие листы</a:t>
            </a: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</a:rPr>
              <a:t>Схемы подготовки проб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создание схем </a:t>
            </a:r>
            <a:r>
              <a:rPr lang="ru-RU" sz="1200" dirty="0" err="1">
                <a:solidFill>
                  <a:schemeClr val="tx1"/>
                </a:solidFill>
              </a:rPr>
              <a:t>пробоподготовки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учет операций по каждой схеме;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хранение и доступ к производственной документации.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Лабораторные методы</a:t>
            </a:r>
            <a:r>
              <a:rPr lang="en-US" sz="1200" b="1" dirty="0">
                <a:solidFill>
                  <a:schemeClr val="tx1"/>
                </a:solidFill>
              </a:rPr>
              <a:t>/</a:t>
            </a:r>
            <a:r>
              <a:rPr lang="ru-RU" sz="1200" b="1" dirty="0">
                <a:solidFill>
                  <a:schemeClr val="tx1"/>
                </a:solidFill>
              </a:rPr>
              <a:t>методики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графический конструктор для настройки методов и методик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настройка/учет пределов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обнаружений, классов содержаний и т.д.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настройка/учет метрологических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характеристик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настройка/учет операций по методам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ru-RU" sz="1200" dirty="0">
                <a:solidFill>
                  <a:schemeClr val="tx1"/>
                </a:solidFill>
              </a:rPr>
              <a:t>рабочим местам;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применение расчетов любой сложности.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Рабочие листы. Распределение заданий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автоматизированное формирование рабочих листов;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вывод на печать рабочего листа;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загрузка электронных рабочих листов в аналитические приборы;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отслеживание статусов рабочих листов;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применение различных статусов срочности.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Оперативная отчетность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получение данных по каждой операции из рабочего листа;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дерево документов (структура подчиненности)..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1FF96-1CA7-4C79-A784-B7CBE989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6" y="870788"/>
            <a:ext cx="4422336" cy="32087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B98D71-8250-4FC6-9002-32F460BB1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161" y="851108"/>
            <a:ext cx="3734118" cy="21975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FC613B-C4CA-444E-9516-3CE036427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648" y="3789621"/>
            <a:ext cx="3298967" cy="1495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25C938-F7AE-449D-B844-1D4EC764C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949" y="5094514"/>
            <a:ext cx="3562330" cy="17254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41A0F3-0B26-48B2-A686-4F325D4350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95" y="2121495"/>
            <a:ext cx="3065713" cy="1570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1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95FAD530-AE87-46C1-9437-854B1AF8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63" y="5239391"/>
            <a:ext cx="2998424" cy="13615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78FA70-B83F-437E-9554-DFB17AD2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97" y="1076961"/>
            <a:ext cx="2930681" cy="259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dirty="0">
                <a:solidFill>
                  <a:srgbClr val="FFFFFF"/>
                </a:solidFill>
              </a:rPr>
              <a:t>Регистрация результатов</a:t>
            </a: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</a:rPr>
              <a:t>Регистрация результатов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ручная регистрация результатов;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контроль параметров данных, вводимых вручную;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прямой ввод данных с весов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импорт результатов с аналитического оборудования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ввод данных с помощью сканера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штрих-кода.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Импорт</a:t>
            </a:r>
            <a:r>
              <a:rPr lang="en-US" sz="1200" b="1" dirty="0">
                <a:solidFill>
                  <a:schemeClr val="tx1"/>
                </a:solidFill>
              </a:rPr>
              <a:t>/</a:t>
            </a:r>
            <a:r>
              <a:rPr lang="ru-RU" sz="1200" b="1" dirty="0">
                <a:solidFill>
                  <a:schemeClr val="tx1"/>
                </a:solidFill>
              </a:rPr>
              <a:t>экспорт данных с оборудования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подключение сканеров штрих-кода;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импорт/экспорт данных из программного обеспечения прибора в различных форматах </a:t>
            </a:r>
            <a:r>
              <a:rPr lang="ru-RU" sz="1200" dirty="0" err="1">
                <a:solidFill>
                  <a:schemeClr val="tx1"/>
                </a:solidFill>
              </a:rPr>
              <a:t>xls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ru-RU" sz="1200" dirty="0" err="1">
                <a:solidFill>
                  <a:schemeClr val="tx1"/>
                </a:solidFill>
              </a:rPr>
              <a:t>xml</a:t>
            </a:r>
            <a:r>
              <a:rPr lang="ru-RU" sz="1200" dirty="0">
                <a:solidFill>
                  <a:schemeClr val="tx1"/>
                </a:solidFill>
              </a:rPr>
              <a:t> (и другие форматы);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подключение оборудования через</a:t>
            </a:r>
          </a:p>
          <a:p>
            <a:r>
              <a:rPr lang="en-US" sz="1200" dirty="0">
                <a:solidFill>
                  <a:schemeClr val="tx1"/>
                </a:solidFill>
              </a:rPr>
              <a:t>RS</a:t>
            </a:r>
            <a:r>
              <a:rPr lang="ru-RU" sz="1200" dirty="0">
                <a:solidFill>
                  <a:schemeClr val="tx1"/>
                </a:solidFill>
              </a:rPr>
              <a:t>232, USB, </a:t>
            </a:r>
            <a:r>
              <a:rPr lang="ru-RU" sz="1200" dirty="0" err="1">
                <a:solidFill>
                  <a:schemeClr val="tx1"/>
                </a:solidFill>
              </a:rPr>
              <a:t>Ethernet</a:t>
            </a:r>
            <a:r>
              <a:rPr lang="ru-RU" sz="1200" dirty="0">
                <a:solidFill>
                  <a:schemeClr val="tx1"/>
                </a:solidFill>
              </a:rPr>
              <a:t> и </a:t>
            </a:r>
            <a:r>
              <a:rPr lang="ru-RU" sz="1200" dirty="0" err="1">
                <a:solidFill>
                  <a:schemeClr val="tx1"/>
                </a:solidFill>
              </a:rPr>
              <a:t>т.д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интеграция с управляющим ПО прибором;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интеграция с различными шинами данных;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генерация событий для системы оповещений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Интеграция с различными информационными системами 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получение данных из различных производственных систем и использование их в расчетах;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экспорт данных в другие производственные системы </a:t>
            </a:r>
            <a:r>
              <a:rPr lang="en-US" sz="1200" dirty="0">
                <a:solidFill>
                  <a:schemeClr val="tx1"/>
                </a:solidFill>
              </a:rPr>
              <a:t>SCADA, MES, ERP </a:t>
            </a:r>
            <a:r>
              <a:rPr lang="ru-RU" sz="1200" dirty="0">
                <a:solidFill>
                  <a:schemeClr val="tx1"/>
                </a:solidFill>
              </a:rPr>
              <a:t>и т.д.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Подключенное оборудование</a:t>
            </a:r>
          </a:p>
          <a:p>
            <a:r>
              <a:rPr lang="en-US" sz="1200" dirty="0">
                <a:solidFill>
                  <a:schemeClr val="tx1"/>
                </a:solidFill>
              </a:rPr>
              <a:t>PerkinElmer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Agilent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Varian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Thermo</a:t>
            </a:r>
            <a:r>
              <a:rPr lang="ru-RU" sz="1200" dirty="0">
                <a:solidFill>
                  <a:schemeClr val="tx1"/>
                </a:solidFill>
              </a:rPr>
              <a:t>, весовое оборудование </a:t>
            </a:r>
            <a:r>
              <a:rPr lang="en-US" sz="1200" dirty="0">
                <a:solidFill>
                  <a:schemeClr val="tx1"/>
                </a:solidFill>
              </a:rPr>
              <a:t>Mettler Toledo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AND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CAS</a:t>
            </a:r>
            <a:r>
              <a:rPr lang="ru-RU" sz="1200" dirty="0">
                <a:solidFill>
                  <a:schemeClr val="tx1"/>
                </a:solidFill>
              </a:rPr>
              <a:t>, </a:t>
            </a:r>
            <a:r>
              <a:rPr lang="en-US" sz="1200" dirty="0">
                <a:solidFill>
                  <a:schemeClr val="tx1"/>
                </a:solidFill>
              </a:rPr>
              <a:t>Sartorius</a:t>
            </a:r>
            <a:r>
              <a:rPr lang="ru-RU" sz="1200" dirty="0">
                <a:solidFill>
                  <a:schemeClr val="tx1"/>
                </a:solidFill>
              </a:rPr>
              <a:t>, САРТОГОСМ и др.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CB6ED5-4AD6-452E-8C2C-E1EB9398B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7" y="866291"/>
            <a:ext cx="4742817" cy="259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F33E2E-D0DB-4121-B538-B1C876E34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04" y="3355217"/>
            <a:ext cx="5971807" cy="2059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2EFF56-54B3-4125-B7E1-835C24E86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1" y="4955334"/>
            <a:ext cx="2461886" cy="1827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5C4154-4A59-4B1F-9901-EF59AEFA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61" y="5340539"/>
            <a:ext cx="1599317" cy="14416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Аналитические весы XSR">
            <a:extLst>
              <a:ext uri="{FF2B5EF4-FFF2-40B4-BE49-F238E27FC236}">
                <a16:creationId xmlns:a16="http://schemas.microsoft.com/office/drawing/2014/main" id="{8C3571EE-5221-41E5-A2FD-8EC9DCE66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67" y="5594713"/>
            <a:ext cx="2950399" cy="11392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95D67A-C71A-435F-99B3-4F8B32BC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07" y="5209311"/>
            <a:ext cx="1696767" cy="15647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24D3DA-B306-4707-A92D-E67FB4318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0749" y="3021947"/>
            <a:ext cx="3425488" cy="1306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F1F6020-CA75-4759-97D0-98FB9310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12" y="897383"/>
            <a:ext cx="1740949" cy="15668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C74B7D1-6212-40E5-8EEE-17263E95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35" y="4330188"/>
            <a:ext cx="1519019" cy="11392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4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dirty="0">
                <a:solidFill>
                  <a:srgbClr val="FFFFFF"/>
                </a:solidFill>
              </a:rPr>
              <a:t>Контроль качества</a:t>
            </a: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200" b="1" dirty="0">
                <a:solidFill>
                  <a:schemeClr val="tx1"/>
                </a:solidFill>
              </a:rPr>
              <a:t>Контроль качества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автоматизированный оперативный контроль качества;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проведение ВЛК, согласно графикам аналитического контроля;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проведение шифрованного контроля;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автоматизированное построение контрольных карт </a:t>
            </a:r>
            <a:r>
              <a:rPr lang="ru-RU" sz="1200" dirty="0" err="1">
                <a:solidFill>
                  <a:schemeClr val="tx1"/>
                </a:solidFill>
              </a:rPr>
              <a:t>Шухарта</a:t>
            </a:r>
            <a:r>
              <a:rPr lang="ru-RU" sz="1200" dirty="0">
                <a:solidFill>
                  <a:schemeClr val="tx1"/>
                </a:solidFill>
              </a:rPr>
              <a:t>;.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Соответствие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ГОССТ Р ИСО 5725-2002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РМГ 76-2004/2014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МИ 2881-2004,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ГОСТ Р ИСО 11095-2007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ГОСТ 8.417-2002 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Экспертное заключение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№ 222.001/RA.RU 311866/2019).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54AD57-AE3C-4753-BB40-0411443A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3" y="929220"/>
            <a:ext cx="5731633" cy="20273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8B803E-33CD-4EE6-BEBC-00D29F67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74" y="2101393"/>
            <a:ext cx="6163013" cy="24565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AB2D6-D357-4122-8C45-7403CC759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3" y="4318939"/>
            <a:ext cx="4284182" cy="22710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A84481-2723-46C2-B720-54E9841F6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981" y="885560"/>
            <a:ext cx="2485046" cy="20299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5C7F2-28BE-4CEF-8AD4-7D3E4DE1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43" y="4844839"/>
            <a:ext cx="3079170" cy="1843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8CB8E0-8C3A-4B48-8A5C-2B44AF963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886" y="2743414"/>
            <a:ext cx="2779515" cy="14744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D35566-F60E-4E19-9265-5869BD40D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804" y="4292513"/>
            <a:ext cx="2017200" cy="2369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791137-1EA7-4291-A66C-B056CECC4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401" y="4232741"/>
            <a:ext cx="1476228" cy="13431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0FFB82-E06C-4BCD-B5E7-628D7835E7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2301" y="3429000"/>
            <a:ext cx="2516026" cy="33587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6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dirty="0">
                <a:solidFill>
                  <a:srgbClr val="FFFFFF"/>
                </a:solidFill>
              </a:rPr>
              <a:t>Результаты анализа. Отчетность.</a:t>
            </a:r>
          </a:p>
        </p:txBody>
      </p:sp>
      <p:sp>
        <p:nvSpPr>
          <p:cNvPr id="101" name="Заголовок 1">
            <a:extLst>
              <a:ext uri="{FF2B5EF4-FFF2-40B4-BE49-F238E27FC236}">
                <a16:creationId xmlns:a16="http://schemas.microsoft.com/office/drawing/2014/main" id="{87765965-3138-4A71-91A2-5304F1DF6D37}"/>
              </a:ext>
            </a:extLst>
          </p:cNvPr>
          <p:cNvSpPr txBox="1">
            <a:spLocks/>
          </p:cNvSpPr>
          <p:nvPr/>
        </p:nvSpPr>
        <p:spPr>
          <a:xfrm>
            <a:off x="9423637" y="0"/>
            <a:ext cx="2779515" cy="6858000"/>
          </a:xfrm>
          <a:prstGeom prst="rect">
            <a:avLst/>
          </a:prstGeom>
          <a:solidFill>
            <a:srgbClr val="FFD42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Протоколы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автоматизированное создание протоколов;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применение ЭЦП;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автоматизированная рассылка протоколов по </a:t>
            </a:r>
            <a:r>
              <a:rPr lang="en-US" sz="1200" dirty="0">
                <a:solidFill>
                  <a:schemeClr val="tx1"/>
                </a:solidFill>
              </a:rPr>
              <a:t>E-mail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Система компоновки данных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создание отчета без программирования;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использование автоматически генерируемых форм просмотра и настройки отчета;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разбиение исполнения отчета на этапы;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исполнение отдельных этапов построения отчета на различных компьютерах;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независимое использование отдельных частей системы компоновки данных;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программное управление процессом выполнения отчета.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Визуализация данных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использование различных диаграмм в отчетных данных;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Индивидуальная настройка мониторинга показателей (</a:t>
            </a:r>
            <a:r>
              <a:rPr lang="en-US" sz="1200" dirty="0">
                <a:solidFill>
                  <a:schemeClr val="tx1"/>
                </a:solidFill>
              </a:rPr>
              <a:t>DASHBOARD</a:t>
            </a:r>
            <a:r>
              <a:rPr lang="ru-RU" sz="1200" dirty="0">
                <a:solidFill>
                  <a:schemeClr val="tx1"/>
                </a:solidFill>
              </a:rPr>
              <a:t>)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ru-RU" sz="1200" b="1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36879B-F842-4174-9B70-0A567D30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1" y="928604"/>
            <a:ext cx="5463908" cy="41886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EC2AA7-F743-45CC-B183-F2B6FB90A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204" y="1470172"/>
            <a:ext cx="3309401" cy="2737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F1F84-C7B3-4C3B-9801-3602FBEC1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158" y="1097106"/>
            <a:ext cx="2293130" cy="21098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221A8E-C84F-474B-B459-80441BF24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86" y="5089320"/>
            <a:ext cx="1999770" cy="16801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66A462-4126-487E-AA63-47F7AB0F9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365" y="5320933"/>
            <a:ext cx="3236242" cy="13650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87E212-D96A-483F-8B5D-8F209B79D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737" y="3097102"/>
            <a:ext cx="2639201" cy="28092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91F5D-F31F-427B-82B4-15001A2FE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217" y="4185156"/>
            <a:ext cx="3126827" cy="2263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3EE5FF8-F6DE-41FF-9782-CCDA7FACF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09" y="-129661"/>
            <a:ext cx="2064742" cy="14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98E56-CC58-4E39-ADEB-AA9092E55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327" y="5047101"/>
            <a:ext cx="3144162" cy="17497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6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A37B8F-39A0-43ED-A4DF-DF654FF8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22" y="0"/>
            <a:ext cx="12222421" cy="795716"/>
          </a:xfrm>
          <a:solidFill>
            <a:srgbClr val="727270"/>
          </a:solidFill>
        </p:spPr>
        <p:txBody>
          <a:bodyPr anchor="ctr" anchorCtr="0"/>
          <a:lstStyle/>
          <a:p>
            <a:r>
              <a:rPr lang="ru-RU" sz="2400" dirty="0">
                <a:solidFill>
                  <a:srgbClr val="FFFFFF"/>
                </a:solidFill>
              </a:rPr>
              <a:t>Расширенные возможности ЛИМС «Квадрат-А»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DC4F3F3-A5D6-492B-B980-FC7ED2050FF2}"/>
              </a:ext>
            </a:extLst>
          </p:cNvPr>
          <p:cNvSpPr/>
          <p:nvPr/>
        </p:nvSpPr>
        <p:spPr>
          <a:xfrm>
            <a:off x="4204674" y="877787"/>
            <a:ext cx="2731067" cy="20750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 err="1"/>
              <a:t>Пробоподготовка</a:t>
            </a:r>
            <a:endParaRPr lang="ru-RU" sz="1400" b="1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F87DEE3-DE0C-4D38-B4F4-09045CF2DCD2}"/>
              </a:ext>
            </a:extLst>
          </p:cNvPr>
          <p:cNvSpPr/>
          <p:nvPr/>
        </p:nvSpPr>
        <p:spPr>
          <a:xfrm>
            <a:off x="70861" y="830441"/>
            <a:ext cx="3242935" cy="21045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/>
              <a:t>Геологическое подразделение</a:t>
            </a:r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97D9F0-DA05-414A-96E5-AD89258DFA28}"/>
              </a:ext>
            </a:extLst>
          </p:cNvPr>
          <p:cNvSpPr/>
          <p:nvPr/>
        </p:nvSpPr>
        <p:spPr>
          <a:xfrm>
            <a:off x="10246142" y="7834356"/>
            <a:ext cx="1651301" cy="439219"/>
          </a:xfrm>
          <a:prstGeom prst="roundRect">
            <a:avLst/>
          </a:prstGeom>
          <a:solidFill>
            <a:srgbClr val="FF9E18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/>
              <a:t>Отчетность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A6FF104-7725-4B8D-B08A-EBECE53FF17A}"/>
              </a:ext>
            </a:extLst>
          </p:cNvPr>
          <p:cNvSpPr/>
          <p:nvPr/>
        </p:nvSpPr>
        <p:spPr>
          <a:xfrm>
            <a:off x="1812466" y="4631731"/>
            <a:ext cx="8621486" cy="18711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/>
              <a:t>Центральная лаборатория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57B52006-C927-486C-9C7C-8B84FA9CEF7F}"/>
              </a:ext>
            </a:extLst>
          </p:cNvPr>
          <p:cNvSpPr/>
          <p:nvPr/>
        </p:nvSpPr>
        <p:spPr>
          <a:xfrm>
            <a:off x="7983442" y="884357"/>
            <a:ext cx="2731067" cy="20750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400" b="1" dirty="0"/>
              <a:t>ОТК (ЗИФ)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8FF3D4FA-E1F2-40E0-94D7-0FACF6E5DBB4}"/>
              </a:ext>
            </a:extLst>
          </p:cNvPr>
          <p:cNvSpPr/>
          <p:nvPr/>
        </p:nvSpPr>
        <p:spPr>
          <a:xfrm>
            <a:off x="156876" y="1232744"/>
            <a:ext cx="2361233" cy="163688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E5AA8254-077C-47A5-B888-FBCC7146C86D}"/>
              </a:ext>
            </a:extLst>
          </p:cNvPr>
          <p:cNvSpPr/>
          <p:nvPr/>
        </p:nvSpPr>
        <p:spPr>
          <a:xfrm>
            <a:off x="8086340" y="1306918"/>
            <a:ext cx="2361233" cy="156271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F24B8F8-F948-48C1-A061-A3AC5E4594C0}"/>
              </a:ext>
            </a:extLst>
          </p:cNvPr>
          <p:cNvSpPr/>
          <p:nvPr/>
        </p:nvSpPr>
        <p:spPr>
          <a:xfrm>
            <a:off x="2138859" y="1238218"/>
            <a:ext cx="1648769" cy="3203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Планирование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C4002FF-0E32-411F-8B02-D951812A2818}"/>
              </a:ext>
            </a:extLst>
          </p:cNvPr>
          <p:cNvSpPr/>
          <p:nvPr/>
        </p:nvSpPr>
        <p:spPr>
          <a:xfrm>
            <a:off x="2145136" y="1564048"/>
            <a:ext cx="1675368" cy="3321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Наряд-заказы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53D4DD-CA47-4F7C-BAC0-D84E35A8EEE8}"/>
              </a:ext>
            </a:extLst>
          </p:cNvPr>
          <p:cNvSpPr/>
          <p:nvPr/>
        </p:nvSpPr>
        <p:spPr>
          <a:xfrm>
            <a:off x="2123020" y="1921880"/>
            <a:ext cx="1697483" cy="3173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Контроль качества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5C55E5CB-AB1C-41C2-9103-0AA470CA37AD}"/>
              </a:ext>
            </a:extLst>
          </p:cNvPr>
          <p:cNvSpPr/>
          <p:nvPr/>
        </p:nvSpPr>
        <p:spPr>
          <a:xfrm>
            <a:off x="2146110" y="2247832"/>
            <a:ext cx="1651301" cy="317317"/>
          </a:xfrm>
          <a:prstGeom prst="roundRect">
            <a:avLst/>
          </a:prstGeom>
          <a:solidFill>
            <a:srgbClr val="FF9E1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Отчетность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B917188F-6F42-458D-864F-DE3DA10B16BF}"/>
              </a:ext>
            </a:extLst>
          </p:cNvPr>
          <p:cNvSpPr/>
          <p:nvPr/>
        </p:nvSpPr>
        <p:spPr>
          <a:xfrm>
            <a:off x="9962610" y="982937"/>
            <a:ext cx="1829773" cy="2942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Планирование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F245AE8F-7128-426E-ADC8-3C90D0F44A2B}"/>
              </a:ext>
            </a:extLst>
          </p:cNvPr>
          <p:cNvSpPr/>
          <p:nvPr/>
        </p:nvSpPr>
        <p:spPr>
          <a:xfrm>
            <a:off x="9982057" y="1901515"/>
            <a:ext cx="1800760" cy="3044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Наряд-заказы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DC25066F-A5FD-4241-A3B0-E43D02A5434F}"/>
              </a:ext>
            </a:extLst>
          </p:cNvPr>
          <p:cNvSpPr/>
          <p:nvPr/>
        </p:nvSpPr>
        <p:spPr>
          <a:xfrm>
            <a:off x="9962085" y="1294061"/>
            <a:ext cx="1830298" cy="2942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Подготовка проб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B36B085-6D3D-40D6-BA53-514B09EAAA23}"/>
              </a:ext>
            </a:extLst>
          </p:cNvPr>
          <p:cNvSpPr/>
          <p:nvPr/>
        </p:nvSpPr>
        <p:spPr>
          <a:xfrm>
            <a:off x="9962610" y="1599809"/>
            <a:ext cx="1839654" cy="2942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Контроль качества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830A3D33-F1EE-4878-9F4B-F3D00082F94C}"/>
              </a:ext>
            </a:extLst>
          </p:cNvPr>
          <p:cNvSpPr/>
          <p:nvPr/>
        </p:nvSpPr>
        <p:spPr>
          <a:xfrm>
            <a:off x="10001504" y="2213448"/>
            <a:ext cx="1800760" cy="278829"/>
          </a:xfrm>
          <a:prstGeom prst="roundRect">
            <a:avLst/>
          </a:prstGeom>
          <a:solidFill>
            <a:srgbClr val="FF9E1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Отчетность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C4AF030-1DAC-473C-969B-0217BE0E3284}"/>
              </a:ext>
            </a:extLst>
          </p:cNvPr>
          <p:cNvSpPr/>
          <p:nvPr/>
        </p:nvSpPr>
        <p:spPr>
          <a:xfrm flipH="1">
            <a:off x="4253388" y="1295447"/>
            <a:ext cx="1942443" cy="157418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0E708CAF-D40A-404E-8D4F-E09A4C30C884}"/>
              </a:ext>
            </a:extLst>
          </p:cNvPr>
          <p:cNvSpPr/>
          <p:nvPr/>
        </p:nvSpPr>
        <p:spPr>
          <a:xfrm>
            <a:off x="5876026" y="1301526"/>
            <a:ext cx="1830298" cy="3413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Подготовка проб</a:t>
            </a: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7F7A4178-E23D-479C-B44E-38AC41AFA54C}"/>
              </a:ext>
            </a:extLst>
          </p:cNvPr>
          <p:cNvSpPr/>
          <p:nvPr/>
        </p:nvSpPr>
        <p:spPr>
          <a:xfrm>
            <a:off x="5874534" y="1649485"/>
            <a:ext cx="1830299" cy="3234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Контроль качества</a:t>
            </a: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6154C3CD-B77B-411E-8982-0247ECE5E115}"/>
              </a:ext>
            </a:extLst>
          </p:cNvPr>
          <p:cNvSpPr/>
          <p:nvPr/>
        </p:nvSpPr>
        <p:spPr>
          <a:xfrm>
            <a:off x="5910896" y="1983703"/>
            <a:ext cx="1800760" cy="323448"/>
          </a:xfrm>
          <a:prstGeom prst="roundRect">
            <a:avLst/>
          </a:prstGeom>
          <a:solidFill>
            <a:srgbClr val="FF9E1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ru-RU" sz="1200" b="1" dirty="0"/>
              <a:t>Отчетность</a:t>
            </a:r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0D67AA5-CE79-40D8-9079-F2ED23ABB8C7}"/>
              </a:ext>
            </a:extLst>
          </p:cNvPr>
          <p:cNvSpPr/>
          <p:nvPr/>
        </p:nvSpPr>
        <p:spPr>
          <a:xfrm>
            <a:off x="2019694" y="5132029"/>
            <a:ext cx="1467748" cy="107547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14CB595A-58D8-4AC6-B22B-C1A025B15712}"/>
              </a:ext>
            </a:extLst>
          </p:cNvPr>
          <p:cNvSpPr/>
          <p:nvPr/>
        </p:nvSpPr>
        <p:spPr>
          <a:xfrm>
            <a:off x="8360201" y="4704504"/>
            <a:ext cx="1963193" cy="153555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A0CB744C-F670-4570-89F7-E2070623ECE5}"/>
              </a:ext>
            </a:extLst>
          </p:cNvPr>
          <p:cNvSpPr/>
          <p:nvPr/>
        </p:nvSpPr>
        <p:spPr>
          <a:xfrm>
            <a:off x="4867793" y="4670903"/>
            <a:ext cx="1598113" cy="158096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4D3E9ECB-4126-4C82-A962-A259884EA1E9}"/>
              </a:ext>
            </a:extLst>
          </p:cNvPr>
          <p:cNvSpPr/>
          <p:nvPr/>
        </p:nvSpPr>
        <p:spPr>
          <a:xfrm>
            <a:off x="6521787" y="4697862"/>
            <a:ext cx="1782533" cy="157246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13" name="Прямоугольник: скругленные углы 112">
            <a:extLst>
              <a:ext uri="{FF2B5EF4-FFF2-40B4-BE49-F238E27FC236}">
                <a16:creationId xmlns:a16="http://schemas.microsoft.com/office/drawing/2014/main" id="{C9EC9BFC-C977-4C2D-85E3-D3F875679446}"/>
              </a:ext>
            </a:extLst>
          </p:cNvPr>
          <p:cNvSpPr/>
          <p:nvPr/>
        </p:nvSpPr>
        <p:spPr>
          <a:xfrm>
            <a:off x="3543323" y="5132030"/>
            <a:ext cx="1268589" cy="107547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EC602D8A-F718-4890-9C60-4724CC7C407D}"/>
              </a:ext>
            </a:extLst>
          </p:cNvPr>
          <p:cNvSpPr/>
          <p:nvPr/>
        </p:nvSpPr>
        <p:spPr>
          <a:xfrm>
            <a:off x="214672" y="4809086"/>
            <a:ext cx="1648769" cy="3203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Планирование</a:t>
            </a:r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57BB5826-D8AA-4B91-9642-3E348A64707F}"/>
              </a:ext>
            </a:extLst>
          </p:cNvPr>
          <p:cNvSpPr/>
          <p:nvPr/>
        </p:nvSpPr>
        <p:spPr>
          <a:xfrm>
            <a:off x="260400" y="5282760"/>
            <a:ext cx="1636215" cy="5347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Формирование наряд-заказов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E679DD98-5332-4C0C-A6B0-C7FC7C3580BA}"/>
              </a:ext>
            </a:extLst>
          </p:cNvPr>
          <p:cNvSpPr/>
          <p:nvPr/>
        </p:nvSpPr>
        <p:spPr>
          <a:xfrm>
            <a:off x="383479" y="5980213"/>
            <a:ext cx="1467748" cy="5247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Контроль качества</a:t>
            </a:r>
          </a:p>
        </p:txBody>
      </p: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6478C5C8-D46A-441E-9B65-15ABB078674E}"/>
              </a:ext>
            </a:extLst>
          </p:cNvPr>
          <p:cNvSpPr/>
          <p:nvPr/>
        </p:nvSpPr>
        <p:spPr>
          <a:xfrm>
            <a:off x="10190243" y="4734996"/>
            <a:ext cx="1624060" cy="54190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Учет реактивов и материалов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B4E51DB-5664-4D72-809B-5AD74EE82681}"/>
              </a:ext>
            </a:extLst>
          </p:cNvPr>
          <p:cNvSpPr/>
          <p:nvPr/>
        </p:nvSpPr>
        <p:spPr>
          <a:xfrm>
            <a:off x="10134048" y="6043969"/>
            <a:ext cx="1648769" cy="5419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Управление персоналом</a:t>
            </a:r>
          </a:p>
        </p:txBody>
      </p: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67390FC6-5555-40D7-A77D-B67B8821E7CD}"/>
              </a:ext>
            </a:extLst>
          </p:cNvPr>
          <p:cNvSpPr/>
          <p:nvPr/>
        </p:nvSpPr>
        <p:spPr>
          <a:xfrm>
            <a:off x="4055816" y="6242221"/>
            <a:ext cx="1820210" cy="472233"/>
          </a:xfrm>
          <a:prstGeom prst="roundRect">
            <a:avLst/>
          </a:prstGeom>
          <a:solidFill>
            <a:srgbClr val="FF9E1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200" b="1" dirty="0"/>
              <a:t>Отчетность</a:t>
            </a: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8D29AFA7-FDF8-4FEA-8E73-A918AABAAB44}"/>
              </a:ext>
            </a:extLst>
          </p:cNvPr>
          <p:cNvSpPr/>
          <p:nvPr/>
        </p:nvSpPr>
        <p:spPr>
          <a:xfrm>
            <a:off x="2200127" y="6232628"/>
            <a:ext cx="1636215" cy="5347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Формирование рабочих листов</a:t>
            </a:r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20AF5783-5BC6-4217-AEA6-5CA9DFDBF8B9}"/>
              </a:ext>
            </a:extLst>
          </p:cNvPr>
          <p:cNvSpPr/>
          <p:nvPr/>
        </p:nvSpPr>
        <p:spPr>
          <a:xfrm>
            <a:off x="6230895" y="6281185"/>
            <a:ext cx="1820210" cy="4149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Ввод результатов</a:t>
            </a:r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A805341-A934-478F-8B98-1419B7CD202A}"/>
              </a:ext>
            </a:extLst>
          </p:cNvPr>
          <p:cNvSpPr/>
          <p:nvPr/>
        </p:nvSpPr>
        <p:spPr>
          <a:xfrm>
            <a:off x="8311321" y="6232628"/>
            <a:ext cx="1624060" cy="47223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Ведение НСИ</a:t>
            </a:r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AB4066EB-1E16-4673-8164-8973BB575634}"/>
              </a:ext>
            </a:extLst>
          </p:cNvPr>
          <p:cNvSpPr/>
          <p:nvPr/>
        </p:nvSpPr>
        <p:spPr>
          <a:xfrm>
            <a:off x="2518109" y="3534594"/>
            <a:ext cx="6917279" cy="430172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2400" b="1" dirty="0"/>
              <a:t>ЛИМС «Квадрат-А»</a:t>
            </a: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3FA49752-3512-4F9B-9627-1AC3C2206AA1}"/>
              </a:ext>
            </a:extLst>
          </p:cNvPr>
          <p:cNvSpPr/>
          <p:nvPr/>
        </p:nvSpPr>
        <p:spPr>
          <a:xfrm>
            <a:off x="59949" y="3494229"/>
            <a:ext cx="1648769" cy="777526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r>
              <a:rPr lang="ru-RU" sz="1400" b="1" dirty="0"/>
              <a:t>Геологические системы</a:t>
            </a:r>
          </a:p>
        </p:txBody>
      </p: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12D0932A-F006-4A1B-B143-2F7E7BDA7FA7}"/>
              </a:ext>
            </a:extLst>
          </p:cNvPr>
          <p:cNvSpPr/>
          <p:nvPr/>
        </p:nvSpPr>
        <p:spPr>
          <a:xfrm>
            <a:off x="10108285" y="3159894"/>
            <a:ext cx="1648769" cy="561254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en-US" sz="1400" b="1" dirty="0">
                <a:solidFill>
                  <a:schemeClr val="bg1"/>
                </a:solidFill>
              </a:rPr>
              <a:t>SCADA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6" name="Стрелка: влево-вправо 125">
            <a:extLst>
              <a:ext uri="{FF2B5EF4-FFF2-40B4-BE49-F238E27FC236}">
                <a16:creationId xmlns:a16="http://schemas.microsoft.com/office/drawing/2014/main" id="{9F786896-69FD-46B7-ADB5-0C77045D774D}"/>
              </a:ext>
            </a:extLst>
          </p:cNvPr>
          <p:cNvSpPr/>
          <p:nvPr/>
        </p:nvSpPr>
        <p:spPr>
          <a:xfrm rot="16200000">
            <a:off x="5553088" y="3114397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Стрелка: влево-вправо 126">
            <a:extLst>
              <a:ext uri="{FF2B5EF4-FFF2-40B4-BE49-F238E27FC236}">
                <a16:creationId xmlns:a16="http://schemas.microsoft.com/office/drawing/2014/main" id="{74B9BF78-0972-4810-9E53-3EFF848380CB}"/>
              </a:ext>
            </a:extLst>
          </p:cNvPr>
          <p:cNvSpPr/>
          <p:nvPr/>
        </p:nvSpPr>
        <p:spPr>
          <a:xfrm rot="13942930">
            <a:off x="3145976" y="3026397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трелка: влево-вправо 127">
            <a:extLst>
              <a:ext uri="{FF2B5EF4-FFF2-40B4-BE49-F238E27FC236}">
                <a16:creationId xmlns:a16="http://schemas.microsoft.com/office/drawing/2014/main" id="{F8C3D41F-99CF-41C8-899B-DEF0EEC902DD}"/>
              </a:ext>
            </a:extLst>
          </p:cNvPr>
          <p:cNvSpPr/>
          <p:nvPr/>
        </p:nvSpPr>
        <p:spPr>
          <a:xfrm rot="18515370">
            <a:off x="7722308" y="3064634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Стрелка: влево-вправо 128">
            <a:extLst>
              <a:ext uri="{FF2B5EF4-FFF2-40B4-BE49-F238E27FC236}">
                <a16:creationId xmlns:a16="http://schemas.microsoft.com/office/drawing/2014/main" id="{E282A042-7EAC-42F8-9D2B-826D7FAFD891}"/>
              </a:ext>
            </a:extLst>
          </p:cNvPr>
          <p:cNvSpPr/>
          <p:nvPr/>
        </p:nvSpPr>
        <p:spPr>
          <a:xfrm rot="16200000">
            <a:off x="5553088" y="4184086"/>
            <a:ext cx="541399" cy="314719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47599859-BFD6-420E-B5A4-7FFD5E90C7AC}"/>
              </a:ext>
            </a:extLst>
          </p:cNvPr>
          <p:cNvSpPr/>
          <p:nvPr/>
        </p:nvSpPr>
        <p:spPr>
          <a:xfrm>
            <a:off x="10244235" y="5370848"/>
            <a:ext cx="1648769" cy="5419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ru-RU" sz="1200" b="1" dirty="0"/>
              <a:t>Управление оборудованием</a:t>
            </a:r>
          </a:p>
        </p:txBody>
      </p:sp>
      <p:sp>
        <p:nvSpPr>
          <p:cNvPr id="131" name="Стрелка: влево-вправо 130">
            <a:extLst>
              <a:ext uri="{FF2B5EF4-FFF2-40B4-BE49-F238E27FC236}">
                <a16:creationId xmlns:a16="http://schemas.microsoft.com/office/drawing/2014/main" id="{955ADAFA-2CCE-4F40-ADD4-842A704412A7}"/>
              </a:ext>
            </a:extLst>
          </p:cNvPr>
          <p:cNvSpPr/>
          <p:nvPr/>
        </p:nvSpPr>
        <p:spPr>
          <a:xfrm rot="10800000">
            <a:off x="1896615" y="3616049"/>
            <a:ext cx="541399" cy="3147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: влево-вправо 131">
            <a:extLst>
              <a:ext uri="{FF2B5EF4-FFF2-40B4-BE49-F238E27FC236}">
                <a16:creationId xmlns:a16="http://schemas.microsoft.com/office/drawing/2014/main" id="{37B7827D-397E-45DC-934B-4E288B8C02BC}"/>
              </a:ext>
            </a:extLst>
          </p:cNvPr>
          <p:cNvSpPr/>
          <p:nvPr/>
        </p:nvSpPr>
        <p:spPr>
          <a:xfrm rot="9584319">
            <a:off x="9507031" y="3335407"/>
            <a:ext cx="541399" cy="3147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трелка: влево-вправо 132">
            <a:extLst>
              <a:ext uri="{FF2B5EF4-FFF2-40B4-BE49-F238E27FC236}">
                <a16:creationId xmlns:a16="http://schemas.microsoft.com/office/drawing/2014/main" id="{325A50F1-C006-460A-8734-9E1F6BBAF999}"/>
              </a:ext>
            </a:extLst>
          </p:cNvPr>
          <p:cNvSpPr/>
          <p:nvPr/>
        </p:nvSpPr>
        <p:spPr>
          <a:xfrm rot="13067018">
            <a:off x="10786599" y="2763927"/>
            <a:ext cx="541399" cy="314719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Стрелка: влево-вправо 133">
            <a:extLst>
              <a:ext uri="{FF2B5EF4-FFF2-40B4-BE49-F238E27FC236}">
                <a16:creationId xmlns:a16="http://schemas.microsoft.com/office/drawing/2014/main" id="{DACAC489-9F5A-4108-AC6B-9062F17CB94A}"/>
              </a:ext>
            </a:extLst>
          </p:cNvPr>
          <p:cNvSpPr/>
          <p:nvPr/>
        </p:nvSpPr>
        <p:spPr>
          <a:xfrm rot="7933012">
            <a:off x="768358" y="3068155"/>
            <a:ext cx="541399" cy="314719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CB78875-FE14-497E-9F15-68EC155FAC5E}"/>
              </a:ext>
            </a:extLst>
          </p:cNvPr>
          <p:cNvSpPr/>
          <p:nvPr/>
        </p:nvSpPr>
        <p:spPr>
          <a:xfrm>
            <a:off x="10077499" y="3863253"/>
            <a:ext cx="1648769" cy="561254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en-US" sz="1400" b="1" dirty="0">
                <a:solidFill>
                  <a:schemeClr val="bg1"/>
                </a:solidFill>
              </a:rPr>
              <a:t>ERP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6" name="Стрелка: влево-вправо 135">
            <a:extLst>
              <a:ext uri="{FF2B5EF4-FFF2-40B4-BE49-F238E27FC236}">
                <a16:creationId xmlns:a16="http://schemas.microsoft.com/office/drawing/2014/main" id="{FA42A864-7D81-4923-911F-C0B7B0D1222D}"/>
              </a:ext>
            </a:extLst>
          </p:cNvPr>
          <p:cNvSpPr/>
          <p:nvPr/>
        </p:nvSpPr>
        <p:spPr>
          <a:xfrm rot="11942989">
            <a:off x="9494036" y="3978333"/>
            <a:ext cx="541399" cy="3147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ерхняя тень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85223</TotalTime>
  <Words>921</Words>
  <Application>Microsoft Office PowerPoint</Application>
  <PresentationFormat>Широкоэкранный</PresentationFormat>
  <Paragraphs>230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Архитектура ЛИМС «Квадрат-А»</vt:lpstr>
      <vt:lpstr>Подсистемы ЛИМС «Квадрат-А»</vt:lpstr>
      <vt:lpstr>Приемка и регистрация проб, штрихкодирование</vt:lpstr>
      <vt:lpstr>Проведение анализа, методы, рабочие листы</vt:lpstr>
      <vt:lpstr>Регистрация результатов</vt:lpstr>
      <vt:lpstr>Контроль качества</vt:lpstr>
      <vt:lpstr>Результаты анализа. Отчетность.</vt:lpstr>
      <vt:lpstr>Расширенные возможности ЛИМС «Квадрат-А»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GalaevOA@polymetal.ru</dc:creator>
  <cp:lastModifiedBy>Агеенко</cp:lastModifiedBy>
  <cp:revision>1121</cp:revision>
  <cp:lastPrinted>2020-11-21T07:40:08Z</cp:lastPrinted>
  <dcterms:created xsi:type="dcterms:W3CDTF">2018-03-23T17:52:21Z</dcterms:created>
  <dcterms:modified xsi:type="dcterms:W3CDTF">2021-05-20T05:53:07Z</dcterms:modified>
</cp:coreProperties>
</file>